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  <p:sldMasterId id="2147483697" r:id="rId2"/>
  </p:sldMasterIdLst>
  <p:notesMasterIdLst>
    <p:notesMasterId r:id="rId45"/>
  </p:notesMasterIdLst>
  <p:sldIdLst>
    <p:sldId id="385" r:id="rId3"/>
    <p:sldId id="386" r:id="rId4"/>
    <p:sldId id="405" r:id="rId5"/>
    <p:sldId id="406" r:id="rId6"/>
    <p:sldId id="317" r:id="rId7"/>
    <p:sldId id="339" r:id="rId8"/>
    <p:sldId id="340" r:id="rId9"/>
    <p:sldId id="316" r:id="rId10"/>
    <p:sldId id="318" r:id="rId11"/>
    <p:sldId id="341" r:id="rId12"/>
    <p:sldId id="400" r:id="rId13"/>
    <p:sldId id="308" r:id="rId14"/>
    <p:sldId id="377" r:id="rId15"/>
    <p:sldId id="401" r:id="rId16"/>
    <p:sldId id="378" r:id="rId17"/>
    <p:sldId id="393" r:id="rId18"/>
    <p:sldId id="379" r:id="rId19"/>
    <p:sldId id="381" r:id="rId20"/>
    <p:sldId id="380" r:id="rId21"/>
    <p:sldId id="383" r:id="rId22"/>
    <p:sldId id="409" r:id="rId23"/>
    <p:sldId id="398" r:id="rId24"/>
    <p:sldId id="384" r:id="rId25"/>
    <p:sldId id="392" r:id="rId26"/>
    <p:sldId id="390" r:id="rId27"/>
    <p:sldId id="389" r:id="rId28"/>
    <p:sldId id="397" r:id="rId29"/>
    <p:sldId id="407" r:id="rId30"/>
    <p:sldId id="391" r:id="rId31"/>
    <p:sldId id="395" r:id="rId32"/>
    <p:sldId id="344" r:id="rId33"/>
    <p:sldId id="394" r:id="rId34"/>
    <p:sldId id="399" r:id="rId35"/>
    <p:sldId id="410" r:id="rId36"/>
    <p:sldId id="411" r:id="rId37"/>
    <p:sldId id="348" r:id="rId38"/>
    <p:sldId id="356" r:id="rId39"/>
    <p:sldId id="412" r:id="rId40"/>
    <p:sldId id="413" r:id="rId41"/>
    <p:sldId id="276" r:id="rId42"/>
    <p:sldId id="388" r:id="rId43"/>
    <p:sldId id="40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86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86" autoAdjust="0"/>
  </p:normalViewPr>
  <p:slideViewPr>
    <p:cSldViewPr snapToGrid="0">
      <p:cViewPr>
        <p:scale>
          <a:sx n="54" d="100"/>
          <a:sy n="54" d="100"/>
        </p:scale>
        <p:origin x="-96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8679-55CE-3447-A299-308F487E3293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45DE-D239-AC41-94B1-E6E07480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1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*** add speaking notes for </a:t>
            </a:r>
            <a:r>
              <a:rPr lang="en-CA" smtClean="0"/>
              <a:t>this section for Joyce ***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Facebook page is not a substitute</a:t>
            </a:r>
            <a:r>
              <a:rPr lang="en-CA" baseline="0" dirty="0" smtClean="0"/>
              <a:t> for a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what you should aspire to. Don’t feel bad if you can’t completely</a:t>
            </a:r>
            <a:r>
              <a:rPr lang="en-CA" baseline="0" dirty="0" smtClean="0"/>
              <a:t> pull it off.</a:t>
            </a:r>
          </a:p>
          <a:p>
            <a:r>
              <a:rPr lang="en-CA" baseline="0" dirty="0" smtClean="0"/>
              <a:t>Story about joining Cycle Toronto.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Now that you know all that… how are you going to put it</a:t>
            </a:r>
            <a:r>
              <a:rPr lang="en-CA" baseline="0" dirty="0" smtClean="0"/>
              <a:t> in practice for your organization?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You’re lucky to be in an extremely content-rich sector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9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*** add speaking notes for </a:t>
            </a:r>
            <a:r>
              <a:rPr lang="en-CA" smtClean="0"/>
              <a:t>this section for Joyce ***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9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7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6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7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34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3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3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38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00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7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5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39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>
                <a:solidFill>
                  <a:prstClr val="white"/>
                </a:solidFill>
              </a:rPr>
              <a:pPr/>
              <a:t>3/20/2014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F0A22E"/>
                </a:solidFill>
              </a:rPr>
              <a:pPr/>
              <a:t>‹#›</a:t>
            </a:fld>
            <a:endParaRPr lang="en-US" dirty="0">
              <a:solidFill>
                <a:srgbClr val="F0A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8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24000"/>
            <a:ext cx="939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10443336" cy="4290480"/>
          </a:xfrm>
          <a:effectLst/>
        </p:spPr>
        <p:txBody>
          <a:bodyPr anchor="t"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Why should I be online?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Which channels are you playing on?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A brief review of marketing basics</a:t>
            </a:r>
          </a:p>
          <a:p>
            <a:r>
              <a:rPr lang="en-CA" sz="3600" dirty="0" err="1" smtClean="0">
                <a:solidFill>
                  <a:schemeClr val="bg1"/>
                </a:solidFill>
              </a:rPr>
              <a:t>Nitty</a:t>
            </a:r>
            <a:r>
              <a:rPr lang="en-CA" sz="3600" dirty="0" smtClean="0">
                <a:solidFill>
                  <a:schemeClr val="bg1"/>
                </a:solidFill>
              </a:rPr>
              <a:t> gritty of your marketing plan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Q&amp;A</a:t>
            </a:r>
          </a:p>
          <a:p>
            <a:pPr lvl="1"/>
            <a:endParaRPr lang="en-CA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takeaways</a:t>
            </a:r>
            <a:endParaRPr lang="en-CA" dirty="0"/>
          </a:p>
        </p:txBody>
      </p:sp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10443336" cy="4290480"/>
          </a:xfrm>
          <a:effectLst/>
        </p:spPr>
        <p:txBody>
          <a:bodyPr anchor="t">
            <a:normAutofit/>
          </a:bodyPr>
          <a:lstStyle/>
          <a:p>
            <a:pPr>
              <a:buNone/>
            </a:pPr>
            <a:r>
              <a:rPr lang="en-CA" sz="4400" dirty="0" smtClean="0">
                <a:solidFill>
                  <a:schemeClr val="bg1"/>
                </a:solidFill>
              </a:rPr>
              <a:t>#1: Your audience is online -&gt; you should be too</a:t>
            </a:r>
          </a:p>
          <a:p>
            <a:pPr>
              <a:buNone/>
            </a:pPr>
            <a:endParaRPr lang="en-CA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CA" sz="4400" dirty="0" smtClean="0">
                <a:solidFill>
                  <a:schemeClr val="bg1"/>
                </a:solidFill>
              </a:rPr>
              <a:t>#2: Pick your channels &amp; make them work together</a:t>
            </a:r>
            <a:endParaRPr lang="en-CA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should we be online?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5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Canadians are online!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19091" y="2452430"/>
            <a:ext cx="2991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83%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881" y="4013818"/>
            <a:ext cx="309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Of Canadians use the Internet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844765" y="6206848"/>
            <a:ext cx="1087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Sources: 2012 Internet use - http</a:t>
            </a:r>
            <a:r>
              <a:rPr lang="en-CA" sz="1400" dirty="0"/>
              <a:t>://</a:t>
            </a:r>
            <a:r>
              <a:rPr lang="en-CA" sz="1400" dirty="0" smtClean="0"/>
              <a:t>www.statcan.gc.ca/daily-quotidien/131028/dq131028a-eng.htm</a:t>
            </a:r>
          </a:p>
          <a:p>
            <a:r>
              <a:rPr lang="en-CA" sz="1400" dirty="0"/>
              <a:t>http://theexchangenetwork.ca/upload/docs/Canada's%20Digital%20Future%20in%20Focus%202013.pdf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7767" y="2452430"/>
            <a:ext cx="2991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67%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6681" y="4013818"/>
            <a:ext cx="335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Of them use social networking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Top sites are Facebook, Twitter, LinkedIn, Tumblr and Pinterest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8676443" y="2452430"/>
            <a:ext cx="23052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41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4380" y="4013817"/>
            <a:ext cx="277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Spent online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24.8 hours/month are spent just watching video!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277247" y="5437338"/>
            <a:ext cx="8078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All of these numbers are on a steady upwards trend!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>
          <a:xfrm>
            <a:off x="10166414" y="3052570"/>
            <a:ext cx="173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hours</a:t>
            </a:r>
          </a:p>
          <a:p>
            <a:pPr algn="ctr"/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/month</a:t>
            </a:r>
          </a:p>
        </p:txBody>
      </p:sp>
    </p:spTree>
    <p:extLst>
      <p:ext uri="{BB962C8B-B14F-4D97-AF65-F5344CB8AC3E}">
        <p14:creationId xmlns:p14="http://schemas.microsoft.com/office/powerpoint/2010/main" val="1926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is online?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19091" y="2452430"/>
            <a:ext cx="2991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48%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881" y="4013817"/>
            <a:ext cx="313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Of Canadians aged 65 or older use the Internet – up from 40% in 2010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(This is the biggest increase of any age group)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429957" y="2452430"/>
            <a:ext cx="34978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63%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200" y="4013817"/>
            <a:ext cx="313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Of low-income Canadians use the Internet, vs 95% of the wealthiest households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568431" y="2452430"/>
            <a:ext cx="2991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85%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8221" y="4013817"/>
            <a:ext cx="313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 metropolitan areas use </a:t>
            </a:r>
            <a:r>
              <a:rPr lang="en-CA" smtClean="0"/>
              <a:t>the Internet, </a:t>
            </a:r>
            <a:r>
              <a:rPr lang="en-CA" dirty="0" smtClean="0"/>
              <a:t>vs 75% outside these areas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673289" y="6406780"/>
            <a:ext cx="11036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detailed stats: http://www.crtc.gc.ca/eng/publications/reports/policymonitoring/2013/cmr6.htm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Which Channels are you </a:t>
            </a:r>
            <a:br>
              <a:rPr lang="en-CA" dirty="0" smtClean="0"/>
            </a:br>
            <a:r>
              <a:rPr lang="en-CA" dirty="0" smtClean="0"/>
              <a:t>Playing On?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97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Offline channels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Newspaper</a:t>
            </a:r>
          </a:p>
          <a:p>
            <a:r>
              <a:rPr lang="en-CA" sz="2400" dirty="0" smtClean="0"/>
              <a:t>Posters/bulletin boards</a:t>
            </a:r>
          </a:p>
          <a:p>
            <a:r>
              <a:rPr lang="en-CA" sz="2400" dirty="0" smtClean="0"/>
              <a:t>Radio</a:t>
            </a:r>
          </a:p>
          <a:p>
            <a:r>
              <a:rPr lang="en-CA" sz="2400" b="1" dirty="0" smtClean="0"/>
              <a:t>Word of mouth </a:t>
            </a:r>
            <a:r>
              <a:rPr lang="en-CA" sz="2400" dirty="0" smtClean="0"/>
              <a:t>(can be online or offline)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sz="2400" dirty="0"/>
              <a:t>Flyers in schools</a:t>
            </a:r>
          </a:p>
          <a:p>
            <a:r>
              <a:rPr lang="en-CA" sz="2400" dirty="0"/>
              <a:t>Bridal/trade shows</a:t>
            </a:r>
          </a:p>
          <a:p>
            <a:r>
              <a:rPr lang="en-CA" sz="2400" dirty="0"/>
              <a:t>Brochures</a:t>
            </a:r>
          </a:p>
          <a:p>
            <a:r>
              <a:rPr lang="en-CA" sz="2400" dirty="0"/>
              <a:t>Venue </a:t>
            </a:r>
            <a:r>
              <a:rPr lang="en-CA" sz="2400" dirty="0" smtClean="0"/>
              <a:t>programme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944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Website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Hub of your online presence</a:t>
            </a:r>
          </a:p>
          <a:p>
            <a:r>
              <a:rPr lang="en-CA" sz="2400" dirty="0" smtClean="0"/>
              <a:t>Demonstrates legitimacy</a:t>
            </a:r>
          </a:p>
          <a:p>
            <a:r>
              <a:rPr lang="en-CA" sz="2400" dirty="0" smtClean="0"/>
              <a:t>Recommended minimum content:</a:t>
            </a:r>
          </a:p>
          <a:p>
            <a:pPr lvl="1"/>
            <a:r>
              <a:rPr lang="en-CA" sz="2000" dirty="0" smtClean="0"/>
              <a:t>Who you are</a:t>
            </a:r>
          </a:p>
          <a:p>
            <a:pPr lvl="1"/>
            <a:r>
              <a:rPr lang="en-CA" sz="2000" dirty="0" smtClean="0"/>
              <a:t>Upcoming performances &amp; venues</a:t>
            </a:r>
          </a:p>
          <a:p>
            <a:pPr lvl="1"/>
            <a:r>
              <a:rPr lang="en-CA" sz="2000" dirty="0" smtClean="0"/>
              <a:t>Links to other online channels</a:t>
            </a:r>
          </a:p>
          <a:p>
            <a:pPr lvl="1"/>
            <a:r>
              <a:rPr lang="en-CA" sz="2000" dirty="0" smtClean="0"/>
              <a:t>Contact info</a:t>
            </a:r>
            <a:endParaRPr lang="en-C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8" y="1228508"/>
            <a:ext cx="5763042" cy="514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324636" cy="363651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Best way to communicate with your supporters</a:t>
            </a:r>
          </a:p>
          <a:p>
            <a:r>
              <a:rPr lang="en-CA" sz="2400" dirty="0" smtClean="0"/>
              <a:t>Use an email marketing service (e.g. </a:t>
            </a:r>
            <a:r>
              <a:rPr lang="en-CA" sz="2400" dirty="0" err="1" smtClean="0"/>
              <a:t>MailChimp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Mix visuals and text</a:t>
            </a:r>
          </a:p>
          <a:p>
            <a:r>
              <a:rPr lang="en-CA" sz="2400" dirty="0" smtClean="0"/>
              <a:t>Link back to more content/info on your website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49" y="491647"/>
            <a:ext cx="56578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6212403" cy="363651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Mostly for </a:t>
            </a:r>
            <a:r>
              <a:rPr lang="en-CA" sz="2400" b="1" dirty="0" smtClean="0"/>
              <a:t>engagement</a:t>
            </a:r>
            <a:r>
              <a:rPr lang="en-CA" sz="2400" dirty="0" smtClean="0"/>
              <a:t>, not </a:t>
            </a:r>
            <a:r>
              <a:rPr lang="en-CA" sz="2400" b="1" dirty="0" smtClean="0"/>
              <a:t>promotion</a:t>
            </a:r>
          </a:p>
          <a:p>
            <a:r>
              <a:rPr lang="en-CA" sz="2400" dirty="0" smtClean="0"/>
              <a:t>Your best opportunity to have 2-way communication with your audience</a:t>
            </a:r>
          </a:p>
          <a:p>
            <a:r>
              <a:rPr lang="en-CA" sz="2400" dirty="0" smtClean="0"/>
              <a:t>Aim for deeper engagement on a few social media sites</a:t>
            </a:r>
          </a:p>
          <a:p>
            <a:r>
              <a:rPr lang="en-CA" sz="2400" dirty="0" smtClean="0"/>
              <a:t>Popular networks include Facebook, Twitter, YouTube, LinkedIn, Tumblr, Pinterest</a:t>
            </a:r>
            <a:endParaRPr lang="en-C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20" y="304800"/>
            <a:ext cx="38385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Series for Arts Presenters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Part 1: Thursday, March 20th: </a:t>
            </a:r>
            <a:endParaRPr lang="en-CA" sz="2400" dirty="0" smtClean="0"/>
          </a:p>
          <a:p>
            <a:pPr lvl="1"/>
            <a:r>
              <a:rPr lang="en-CA" sz="2000" dirty="0" smtClean="0"/>
              <a:t>Digital </a:t>
            </a:r>
            <a:r>
              <a:rPr lang="en-CA" sz="2000" dirty="0"/>
              <a:t>marketing 101: What’s it all about?</a:t>
            </a:r>
          </a:p>
          <a:p>
            <a:r>
              <a:rPr lang="en-CA" sz="2400" dirty="0"/>
              <a:t>Part 2: Tuesday, April 22nd: </a:t>
            </a:r>
            <a:endParaRPr lang="en-CA" sz="2400" dirty="0" smtClean="0"/>
          </a:p>
          <a:p>
            <a:pPr lvl="1"/>
            <a:r>
              <a:rPr lang="en-CA" sz="2000" dirty="0" smtClean="0"/>
              <a:t>Digital </a:t>
            </a:r>
            <a:r>
              <a:rPr lang="en-CA" sz="2000" dirty="0"/>
              <a:t>marketing 101: What you need to know about websites</a:t>
            </a:r>
          </a:p>
          <a:p>
            <a:r>
              <a:rPr lang="en-CA" sz="2400" dirty="0"/>
              <a:t>Part 3: Thursday, May 15th: </a:t>
            </a:r>
            <a:endParaRPr lang="en-CA" sz="2400" dirty="0" smtClean="0"/>
          </a:p>
          <a:p>
            <a:pPr lvl="1"/>
            <a:r>
              <a:rPr lang="en-CA" sz="2000" dirty="0" smtClean="0"/>
              <a:t>Digital </a:t>
            </a:r>
            <a:r>
              <a:rPr lang="en-CA" sz="2000" dirty="0"/>
              <a:t>marketing 101: Being social with social media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Presented by: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90" y="6109048"/>
            <a:ext cx="3264408" cy="35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59" y="5867019"/>
            <a:ext cx="3546783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Advertising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170538" cy="437382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Search engine marketing (SEM) = ads related to search engine keywords</a:t>
            </a:r>
          </a:p>
          <a:p>
            <a:pPr lvl="1"/>
            <a:r>
              <a:rPr lang="en-CA" sz="2000" dirty="0" smtClean="0"/>
              <a:t>Google </a:t>
            </a:r>
            <a:r>
              <a:rPr lang="en-CA" sz="2000" dirty="0" err="1" smtClean="0"/>
              <a:t>Adwords</a:t>
            </a:r>
            <a:r>
              <a:rPr lang="en-CA" sz="2000" dirty="0" smtClean="0"/>
              <a:t> </a:t>
            </a:r>
          </a:p>
          <a:p>
            <a:pPr lvl="1"/>
            <a:r>
              <a:rPr lang="en-CA" sz="2000" dirty="0" smtClean="0"/>
              <a:t>Google Grants (for charities)</a:t>
            </a:r>
          </a:p>
          <a:p>
            <a:r>
              <a:rPr lang="en-CA" sz="2400" dirty="0" smtClean="0"/>
              <a:t>Banner ads = ads on other websites</a:t>
            </a:r>
          </a:p>
          <a:p>
            <a:r>
              <a:rPr lang="en-CA" sz="2400" dirty="0" smtClean="0"/>
              <a:t>Social media advertising</a:t>
            </a:r>
          </a:p>
          <a:p>
            <a:pPr lvl="1"/>
            <a:r>
              <a:rPr lang="en-CA" sz="2200" dirty="0" smtClean="0"/>
              <a:t>Mostly seen on Facebook and YouTube</a:t>
            </a:r>
            <a:endParaRPr lang="en-CA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09" y="1487334"/>
            <a:ext cx="64674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336428" cy="43559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Mobile-friendly websites, emails &amp; content</a:t>
            </a:r>
          </a:p>
          <a:p>
            <a:pPr lvl="1"/>
            <a:r>
              <a:rPr lang="en-US" sz="2400" dirty="0" smtClean="0"/>
              <a:t>Best area to invest in </a:t>
            </a:r>
          </a:p>
          <a:p>
            <a:pPr lvl="1"/>
            <a:r>
              <a:rPr lang="en-US" sz="2400" dirty="0" smtClean="0"/>
              <a:t>Many of your other channels will be accessed via mobile</a:t>
            </a:r>
          </a:p>
          <a:p>
            <a:r>
              <a:rPr lang="en-US" sz="2800" dirty="0" smtClean="0"/>
              <a:t>Text-to-donate (for charities)</a:t>
            </a:r>
          </a:p>
          <a:p>
            <a:r>
              <a:rPr lang="en-US" sz="2800" dirty="0" smtClean="0"/>
              <a:t>Mobile apps</a:t>
            </a:r>
          </a:p>
          <a:p>
            <a:r>
              <a:rPr lang="en-US" sz="2800" dirty="0" smtClean="0"/>
              <a:t>Mobile ads</a:t>
            </a:r>
            <a:endParaRPr lang="en-US" sz="2800" dirty="0"/>
          </a:p>
        </p:txBody>
      </p:sp>
      <p:pic>
        <p:nvPicPr>
          <p:cNvPr id="4" name="Picture 3" descr="iphone-mobile-web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40" y="436728"/>
            <a:ext cx="4571873" cy="612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Online Channels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4783098" cy="363651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Location-based information</a:t>
            </a:r>
          </a:p>
          <a:p>
            <a:pPr lvl="1"/>
            <a:r>
              <a:rPr lang="en-CA" sz="2000" dirty="0" smtClean="0"/>
              <a:t>Google Places</a:t>
            </a:r>
          </a:p>
          <a:p>
            <a:r>
              <a:rPr lang="en-CA" sz="2400" dirty="0" smtClean="0"/>
              <a:t>Online event listings</a:t>
            </a:r>
          </a:p>
          <a:p>
            <a:pPr lvl="1"/>
            <a:r>
              <a:rPr lang="en-CA" sz="2000" dirty="0" smtClean="0"/>
              <a:t>Search “What to do in </a:t>
            </a:r>
            <a:r>
              <a:rPr lang="en-CA" sz="2000" i="1" dirty="0" smtClean="0"/>
              <a:t>My Town </a:t>
            </a:r>
            <a:r>
              <a:rPr lang="en-CA" sz="2000" dirty="0" smtClean="0"/>
              <a:t>this weekend”</a:t>
            </a:r>
          </a:p>
          <a:p>
            <a:r>
              <a:rPr lang="en-CA" sz="2400" dirty="0" smtClean="0"/>
              <a:t>Local bloggers</a:t>
            </a:r>
            <a:endParaRPr lang="en-C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35" y="1789591"/>
            <a:ext cx="6065090" cy="451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“Multi-Channel” Marketing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712" y="2222287"/>
            <a:ext cx="5422290" cy="363651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Your audience doesn’t just use one channel – so neither should you</a:t>
            </a:r>
          </a:p>
          <a:p>
            <a:r>
              <a:rPr lang="en-CA" sz="2400" dirty="0" smtClean="0"/>
              <a:t>Your channels should work together, complement each other, reinforce messages</a:t>
            </a:r>
          </a:p>
          <a:p>
            <a:r>
              <a:rPr lang="en-CA" sz="2400" dirty="0" smtClean="0"/>
              <a:t>You are the conductor!</a:t>
            </a:r>
          </a:p>
          <a:p>
            <a:pPr lvl="1"/>
            <a:r>
              <a:rPr lang="en-CA" sz="2200" dirty="0" smtClean="0"/>
              <a:t>(And, often, the instrumentalists…)</a:t>
            </a:r>
          </a:p>
          <a:p>
            <a:endParaRPr lang="en-CA" sz="2400" dirty="0"/>
          </a:p>
        </p:txBody>
      </p:sp>
      <p:pic>
        <p:nvPicPr>
          <p:cNvPr id="9218" name="Picture 2" descr="http://farm1.staticflickr.com/134/406015784_3b9a79cd6f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94" y="2308193"/>
            <a:ext cx="5393848" cy="35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7494" y="6074359"/>
            <a:ext cx="3856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smtClean="0"/>
              <a:t>Credit: http</a:t>
            </a:r>
            <a:r>
              <a:rPr lang="en-CA" sz="1400" dirty="0"/>
              <a:t>://www.flickr.com/photos/flickr-rickr/</a:t>
            </a:r>
          </a:p>
        </p:txBody>
      </p:sp>
    </p:spTree>
    <p:extLst>
      <p:ext uri="{BB962C8B-B14F-4D97-AF65-F5344CB8AC3E}">
        <p14:creationId xmlns:p14="http://schemas.microsoft.com/office/powerpoint/2010/main" val="20862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Brief Review of Some </a:t>
            </a:r>
            <a:br>
              <a:rPr lang="en-CA" dirty="0" smtClean="0"/>
            </a:br>
            <a:r>
              <a:rPr lang="en-CA" dirty="0" smtClean="0"/>
              <a:t>Marketing Basics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71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#1: Assess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What channels are you currently using?</a:t>
            </a:r>
          </a:p>
          <a:p>
            <a:pPr lvl="1"/>
            <a:r>
              <a:rPr lang="en-CA" sz="2400" dirty="0" smtClean="0"/>
              <a:t>Both online and offline</a:t>
            </a:r>
          </a:p>
          <a:p>
            <a:r>
              <a:rPr lang="en-CA" sz="2800" dirty="0" smtClean="0"/>
              <a:t>How do you talk about yourselves? </a:t>
            </a:r>
          </a:p>
          <a:p>
            <a:pPr lvl="1"/>
            <a:r>
              <a:rPr lang="en-CA" sz="2400" dirty="0" smtClean="0"/>
              <a:t>E.g. tagline, mission statement, elevator pitch, “About Us”</a:t>
            </a:r>
          </a:p>
          <a:p>
            <a:r>
              <a:rPr lang="en-CA" sz="2800" dirty="0" smtClean="0"/>
              <a:t>How would others describe you? </a:t>
            </a:r>
          </a:p>
          <a:p>
            <a:pPr lvl="1"/>
            <a:r>
              <a:rPr lang="en-CA" sz="2400" dirty="0" smtClean="0"/>
              <a:t>Ask 2-3 audience members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963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#2: Define Goals &amp; Objectives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749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Goals - what are you trying to get people to do?</a:t>
            </a:r>
          </a:p>
          <a:p>
            <a:r>
              <a:rPr lang="en-CA" sz="2800" dirty="0" smtClean="0"/>
              <a:t>Your main goals are likely:</a:t>
            </a:r>
          </a:p>
          <a:p>
            <a:pPr lvl="1"/>
            <a:r>
              <a:rPr lang="en-CA" sz="2400" dirty="0" smtClean="0"/>
              <a:t>Engaging your current audience</a:t>
            </a:r>
          </a:p>
          <a:p>
            <a:pPr lvl="1"/>
            <a:r>
              <a:rPr lang="en-CA" sz="2400" dirty="0" smtClean="0"/>
              <a:t>Reaching a new audience – broadening, deepening &amp; diversifying</a:t>
            </a:r>
          </a:p>
          <a:p>
            <a:r>
              <a:rPr lang="en-CA" sz="2800" dirty="0" smtClean="0"/>
              <a:t>What are some specific objectives that you can set to help you get there?</a:t>
            </a:r>
          </a:p>
          <a:p>
            <a:pPr lvl="1"/>
            <a:r>
              <a:rPr lang="en-CA" sz="2400" dirty="0" smtClean="0"/>
              <a:t>E.g. Increasing audience members &lt; 45 years old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841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#3: Get to know your Target Audience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956" y="2139227"/>
            <a:ext cx="6949249" cy="414300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Create a “persona” for the type of person you want to reach</a:t>
            </a:r>
          </a:p>
          <a:p>
            <a:pPr lvl="1"/>
            <a:r>
              <a:rPr lang="en-CA" sz="2400" dirty="0" smtClean="0"/>
              <a:t>How </a:t>
            </a:r>
            <a:r>
              <a:rPr lang="en-CA" sz="2400" dirty="0"/>
              <a:t>old are they? </a:t>
            </a:r>
            <a:endParaRPr lang="en-CA" sz="2400" dirty="0" smtClean="0"/>
          </a:p>
          <a:p>
            <a:pPr lvl="1"/>
            <a:r>
              <a:rPr lang="en-CA" sz="2400" dirty="0" smtClean="0"/>
              <a:t>What </a:t>
            </a:r>
            <a:r>
              <a:rPr lang="en-CA" sz="2400" dirty="0"/>
              <a:t>are their lives like</a:t>
            </a:r>
            <a:r>
              <a:rPr lang="en-CA" sz="2400" dirty="0" smtClean="0"/>
              <a:t>? </a:t>
            </a:r>
          </a:p>
          <a:p>
            <a:pPr lvl="1"/>
            <a:r>
              <a:rPr lang="en-CA" sz="2400" dirty="0" smtClean="0"/>
              <a:t>Where do they live? </a:t>
            </a:r>
          </a:p>
          <a:p>
            <a:pPr lvl="1"/>
            <a:r>
              <a:rPr lang="en-CA" sz="2400" dirty="0" smtClean="0"/>
              <a:t>What else do they do for fun?</a:t>
            </a:r>
          </a:p>
          <a:p>
            <a:pPr lvl="1"/>
            <a:r>
              <a:rPr lang="en-CA" sz="2400" dirty="0" smtClean="0"/>
              <a:t>What social networks are they on?</a:t>
            </a:r>
          </a:p>
          <a:p>
            <a:pPr lvl="1"/>
            <a:r>
              <a:rPr lang="en-CA" sz="2400" dirty="0" smtClean="0"/>
              <a:t>What value would they get from what you do?</a:t>
            </a:r>
            <a:endParaRPr lang="en-CA" sz="2400" dirty="0"/>
          </a:p>
        </p:txBody>
      </p:sp>
      <p:pic>
        <p:nvPicPr>
          <p:cNvPr id="8194" name="Picture 2" descr="C:\Users\Tierney\AppData\Local\Microsoft\Windows\Temporary Internet Files\Content.IE5\N1NBCSRZ\MC9004406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85" y="2188200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2780" y="501412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Suzy Jones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29086" y="6420268"/>
            <a:ext cx="1130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Recommended worksheet: http</a:t>
            </a:r>
            <a:r>
              <a:rPr lang="en-CA" dirty="0"/>
              <a:t>://www.johnhaydon.com/2013/02/28/nonprofit-marketing-personas-workbook/</a:t>
            </a:r>
          </a:p>
        </p:txBody>
      </p:sp>
    </p:spTree>
    <p:extLst>
      <p:ext uri="{BB962C8B-B14F-4D97-AF65-F5344CB8AC3E}">
        <p14:creationId xmlns:p14="http://schemas.microsoft.com/office/powerpoint/2010/main" val="5350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#4: Select your Channels</a:t>
            </a:r>
            <a:endParaRPr lang="en-C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20193" y="2206011"/>
            <a:ext cx="5323156" cy="411489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Be wise about choosing channels –   only take on what you can maintain</a:t>
            </a:r>
          </a:p>
          <a:p>
            <a:r>
              <a:rPr lang="en-CA" sz="2400" dirty="0" smtClean="0"/>
              <a:t>It’s ok to experiment with new channels</a:t>
            </a:r>
          </a:p>
          <a:p>
            <a:pPr lvl="1"/>
            <a:r>
              <a:rPr lang="en-CA" sz="2000" dirty="0" smtClean="0"/>
              <a:t>But don’t expect immediate results</a:t>
            </a:r>
          </a:p>
          <a:p>
            <a:r>
              <a:rPr lang="en-CA" sz="2400" dirty="0" smtClean="0"/>
              <a:t>Send similar messages on different channels that complement each other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r="8404"/>
          <a:stretch/>
        </p:blipFill>
        <p:spPr>
          <a:xfrm>
            <a:off x="6640498" y="2376913"/>
            <a:ext cx="5051394" cy="39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#5: Craft your Message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“You marketing” vs “Me marketing” </a:t>
            </a:r>
          </a:p>
          <a:p>
            <a:pPr lvl="1"/>
            <a:r>
              <a:rPr lang="en-CA" sz="2400" dirty="0"/>
              <a:t>F</a:t>
            </a:r>
            <a:r>
              <a:rPr lang="en-CA" sz="2400" dirty="0" smtClean="0"/>
              <a:t>ocus on what matters to your audience, instead of talking about yourself</a:t>
            </a:r>
          </a:p>
          <a:p>
            <a:r>
              <a:rPr lang="en-CA" sz="2800" dirty="0" smtClean="0"/>
              <a:t>Share useful, interesting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26866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Strong calls to action</a:t>
            </a:r>
          </a:p>
          <a:p>
            <a:pPr lvl="1"/>
            <a:r>
              <a:rPr lang="en-CA" sz="2000" dirty="0" smtClean="0"/>
              <a:t>Attend a performance</a:t>
            </a:r>
          </a:p>
          <a:p>
            <a:pPr lvl="1"/>
            <a:r>
              <a:rPr lang="en-CA" sz="2000" dirty="0" smtClean="0"/>
              <a:t>Subscribe to our newsletter to hear about upcoming performances</a:t>
            </a:r>
          </a:p>
          <a:p>
            <a:pPr lvl="1"/>
            <a:r>
              <a:rPr lang="en-CA" sz="2000" dirty="0" smtClean="0"/>
              <a:t>Follow us on Twitter to find out about more events in the community</a:t>
            </a:r>
          </a:p>
          <a:p>
            <a:pPr lvl="1"/>
            <a:r>
              <a:rPr lang="en-CA" sz="2000" dirty="0" smtClean="0"/>
              <a:t>Share your thoughts on the performance on our </a:t>
            </a:r>
            <a:r>
              <a:rPr lang="en-CA" sz="2000" dirty="0" err="1" smtClean="0"/>
              <a:t>Facebook</a:t>
            </a:r>
            <a:r>
              <a:rPr lang="en-CA" sz="2000" dirty="0" smtClean="0"/>
              <a:t> page</a:t>
            </a:r>
          </a:p>
          <a:p>
            <a:pPr lvl="1"/>
            <a:r>
              <a:rPr lang="en-CA" sz="2000" dirty="0" smtClean="0"/>
              <a:t>Volunteer at next year’s festival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0171" y="6560011"/>
            <a:ext cx="10421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http</a:t>
            </a:r>
            <a:r>
              <a:rPr lang="en-CA" sz="1200" dirty="0"/>
              <a:t>://www.fundraising123.org/files/training/7%20Steps%20to%20Creating%20Your%20Best%20Nonprofit%20Marketing%20Plan%20Ever.pdf</a:t>
            </a:r>
          </a:p>
        </p:txBody>
      </p:sp>
    </p:spTree>
    <p:extLst>
      <p:ext uri="{BB962C8B-B14F-4D97-AF65-F5344CB8AC3E}">
        <p14:creationId xmlns:p14="http://schemas.microsoft.com/office/powerpoint/2010/main" val="17320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Reminder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06930" y="2121368"/>
            <a:ext cx="1065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600" dirty="0">
                <a:latin typeface="+mj-lt"/>
              </a:rPr>
              <a:t>You can hear us, but we can’t hear </a:t>
            </a:r>
            <a:r>
              <a:rPr lang="en-CA" sz="3600" dirty="0" smtClean="0">
                <a:latin typeface="+mj-lt"/>
              </a:rPr>
              <a:t>you!!</a:t>
            </a:r>
            <a:endParaRPr lang="en-CA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38" y="2776235"/>
            <a:ext cx="5064721" cy="40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#6: Define your Personality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If your organization were a person, what would it be like?</a:t>
            </a:r>
          </a:p>
          <a:p>
            <a:pPr lvl="1"/>
            <a:r>
              <a:rPr lang="en-CA" sz="2400" dirty="0" smtClean="0"/>
              <a:t>Fun? Innovative? Creative? Friendly? Witty?</a:t>
            </a:r>
          </a:p>
          <a:p>
            <a:r>
              <a:rPr lang="en-CA" sz="2600" dirty="0" smtClean="0"/>
              <a:t>Show your personality in all interactions with audience members</a:t>
            </a:r>
          </a:p>
          <a:p>
            <a:pPr lvl="1"/>
            <a:r>
              <a:rPr lang="en-CA" sz="2400" dirty="0" smtClean="0"/>
              <a:t>E.g. Website, social media, posters, box office, customer service</a:t>
            </a:r>
          </a:p>
          <a:p>
            <a:r>
              <a:rPr lang="en-CA" sz="2600" dirty="0" smtClean="0"/>
              <a:t>Tone may vary slightly depending on the channel</a:t>
            </a:r>
            <a:endParaRPr lang="en-CA" sz="2600" dirty="0"/>
          </a:p>
        </p:txBody>
      </p:sp>
      <p:sp>
        <p:nvSpPr>
          <p:cNvPr id="4" name="Rectangle 3"/>
          <p:cNvSpPr/>
          <p:nvPr/>
        </p:nvSpPr>
        <p:spPr>
          <a:xfrm>
            <a:off x="810826" y="5928934"/>
            <a:ext cx="10321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Recommended worksheet: http</a:t>
            </a:r>
            <a:r>
              <a:rPr lang="en-CA" dirty="0"/>
              <a:t>://nonprofitmarketingguide.com/docs/worksheets/NonprofitPersonalityVoiceStyleTone.pdf</a:t>
            </a:r>
          </a:p>
        </p:txBody>
      </p:sp>
    </p:spTree>
    <p:extLst>
      <p:ext uri="{BB962C8B-B14F-4D97-AF65-F5344CB8AC3E}">
        <p14:creationId xmlns:p14="http://schemas.microsoft.com/office/powerpoint/2010/main" val="2107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Nitty</a:t>
            </a:r>
            <a:r>
              <a:rPr lang="en-CA" dirty="0" smtClean="0"/>
              <a:t> Gritty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 your team &amp; assign roles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3" y="2222287"/>
            <a:ext cx="6360010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Marketing can be a team effort</a:t>
            </a:r>
          </a:p>
          <a:p>
            <a:r>
              <a:rPr lang="en-CA" sz="2800" dirty="0" smtClean="0"/>
              <a:t>If you have multiple people helping, make sure you are:</a:t>
            </a:r>
          </a:p>
          <a:p>
            <a:pPr lvl="1"/>
            <a:r>
              <a:rPr lang="en-CA" sz="2400" dirty="0" smtClean="0"/>
              <a:t>Coordinated (see: content calendar)</a:t>
            </a:r>
          </a:p>
          <a:p>
            <a:pPr lvl="1"/>
            <a:r>
              <a:rPr lang="en-CA" sz="2400" dirty="0" smtClean="0"/>
              <a:t>Consistent (see: define your personality + guidelines)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6322" y="1731016"/>
            <a:ext cx="4587355" cy="332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8399" y="4829743"/>
            <a:ext cx="4117446" cy="16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Share great 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Just a few examples...</a:t>
            </a:r>
          </a:p>
          <a:p>
            <a:pPr lvl="1"/>
            <a:r>
              <a:rPr lang="en-CA" sz="2400" dirty="0" smtClean="0"/>
              <a:t>Upcoming performances</a:t>
            </a:r>
          </a:p>
          <a:p>
            <a:pPr lvl="1"/>
            <a:r>
              <a:rPr lang="en-CA" sz="2400" dirty="0" smtClean="0"/>
              <a:t>Performance previews</a:t>
            </a:r>
          </a:p>
          <a:p>
            <a:pPr lvl="1"/>
            <a:r>
              <a:rPr lang="en-CA" sz="2400" dirty="0" smtClean="0"/>
              <a:t>Behind-the-scenes insights</a:t>
            </a:r>
          </a:p>
          <a:p>
            <a:pPr lvl="1"/>
            <a:r>
              <a:rPr lang="en-CA" sz="2400" dirty="0" smtClean="0"/>
              <a:t>Blog posts/news articles about the arts</a:t>
            </a:r>
          </a:p>
          <a:p>
            <a:pPr lvl="1"/>
            <a:r>
              <a:rPr lang="en-CA" sz="2400" dirty="0" smtClean="0"/>
              <a:t>Other events going on in the community</a:t>
            </a:r>
            <a:endParaRPr lang="en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8724" y="136480"/>
            <a:ext cx="4792852" cy="65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0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share 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693446" cy="3636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 content calendar!</a:t>
            </a:r>
          </a:p>
          <a:p>
            <a:r>
              <a:rPr lang="en-US" sz="2400" dirty="0" smtClean="0"/>
              <a:t>Plan the timing of the stages of your campaign</a:t>
            </a:r>
          </a:p>
          <a:p>
            <a:r>
              <a:rPr lang="en-US" sz="2400" dirty="0" smtClean="0"/>
              <a:t>Share the calendar with all staff &amp; volunteers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04770" y="6283748"/>
            <a:ext cx="7940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Recommended template(s): http://www.bethkanter.org/editorial-calendar-2013/</a:t>
            </a:r>
            <a:endParaRPr lang="en-US" dirty="0"/>
          </a:p>
        </p:txBody>
      </p:sp>
      <p:pic>
        <p:nvPicPr>
          <p:cNvPr id="5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0" t="17591" r="17394" b="14879"/>
          <a:stretch>
            <a:fillRect/>
          </a:stretch>
        </p:blipFill>
        <p:spPr>
          <a:xfrm>
            <a:off x="5821251" y="1906073"/>
            <a:ext cx="6207617" cy="4250029"/>
          </a:xfrm>
          <a:prstGeom prst="rect">
            <a:avLst/>
          </a:prstGeom>
          <a:ln w="508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&amp;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298753" cy="3636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consistency around how your organization behaves online</a:t>
            </a:r>
          </a:p>
          <a:p>
            <a:r>
              <a:rPr lang="en-US" sz="2800" dirty="0" smtClean="0"/>
              <a:t>Find a balance between structure &amp; trust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631" y="6299797"/>
            <a:ext cx="11479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Recommended worksheet: http://www.idealware.org/reports/nonprofit-social-media-policy-workbook</a:t>
            </a:r>
            <a:endParaRPr lang="en-US" dirty="0"/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8717" r="20618" b="19221"/>
          <a:stretch/>
        </p:blipFill>
        <p:spPr>
          <a:xfrm>
            <a:off x="6375043" y="1094704"/>
            <a:ext cx="5576552" cy="4997002"/>
          </a:xfrm>
          <a:prstGeom prst="rect">
            <a:avLst/>
          </a:prstGeom>
          <a:solidFill>
            <a:schemeClr val="tx1"/>
          </a:solidFill>
          <a:ln w="666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Measure &amp; Evaluate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2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measure?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2222287"/>
            <a:ext cx="10571997" cy="3975313"/>
          </a:xfrm>
          <a:effectLst/>
        </p:spPr>
        <p:txBody>
          <a:bodyPr anchor="t">
            <a:normAutofit/>
          </a:bodyPr>
          <a:lstStyle/>
          <a:p>
            <a:r>
              <a:rPr lang="en-CA" sz="3200" dirty="0" smtClean="0"/>
              <a:t>You need to know if it’s working (or not!)</a:t>
            </a:r>
          </a:p>
          <a:p>
            <a:pPr lvl="1"/>
            <a:r>
              <a:rPr lang="en-CA" sz="3000" dirty="0" smtClean="0"/>
              <a:t>Contribute to your org’s mission</a:t>
            </a:r>
          </a:p>
          <a:p>
            <a:pPr lvl="1"/>
            <a:r>
              <a:rPr lang="en-CA" sz="3000" dirty="0" smtClean="0"/>
              <a:t>Experiment &amp; learn</a:t>
            </a:r>
          </a:p>
          <a:p>
            <a:r>
              <a:rPr lang="en-CA" sz="3200" dirty="0" smtClean="0"/>
              <a:t>You need to prove to others that it’s working</a:t>
            </a:r>
          </a:p>
          <a:p>
            <a:pPr lvl="1"/>
            <a:r>
              <a:rPr lang="en-CA" sz="3000" dirty="0" smtClean="0"/>
              <a:t>Leadership buy-in</a:t>
            </a:r>
          </a:p>
          <a:p>
            <a:pPr lvl="1"/>
            <a:r>
              <a:rPr lang="en-CA" sz="3000" dirty="0" smtClean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174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common metrics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18713" y="2481599"/>
            <a:ext cx="3521276" cy="3638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Website</a:t>
            </a:r>
          </a:p>
          <a:p>
            <a:r>
              <a:rPr lang="en-US" sz="2400" dirty="0" smtClean="0"/>
              <a:t>Page views</a:t>
            </a:r>
          </a:p>
          <a:p>
            <a:r>
              <a:rPr lang="en-US" sz="2400" dirty="0" smtClean="0"/>
              <a:t>Time spent on page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3200" b="1" dirty="0" smtClean="0"/>
              <a:t>Email</a:t>
            </a:r>
          </a:p>
          <a:p>
            <a:r>
              <a:rPr lang="en-US" sz="2400" dirty="0" smtClean="0"/>
              <a:t>Open rate</a:t>
            </a:r>
          </a:p>
          <a:p>
            <a:r>
              <a:rPr lang="en-US" sz="2400" dirty="0" smtClean="0"/>
              <a:t>Click through rate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529" y="2140409"/>
            <a:ext cx="4048406" cy="23224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Social media</a:t>
            </a:r>
          </a:p>
          <a:p>
            <a:r>
              <a:rPr lang="en-US" sz="2400" dirty="0" smtClean="0"/>
              <a:t>Views/reach</a:t>
            </a:r>
          </a:p>
          <a:p>
            <a:r>
              <a:rPr lang="en-US" sz="2400" dirty="0" smtClean="0"/>
              <a:t>Engagement/comments</a:t>
            </a:r>
          </a:p>
          <a:p>
            <a:r>
              <a:rPr lang="en-US" sz="2400" dirty="0" smtClean="0"/>
              <a:t>Shares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649"/>
          <a:stretch>
            <a:fillRect/>
          </a:stretch>
        </p:blipFill>
        <p:spPr bwMode="auto">
          <a:xfrm>
            <a:off x="4932244" y="4667534"/>
            <a:ext cx="5822921" cy="196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8416554" y="1856080"/>
            <a:ext cx="4048406" cy="232241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ads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Views/reach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through rate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01755" y="4599296"/>
            <a:ext cx="2634018" cy="573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 goal in mind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possible, relate your metrics back to your original goals</a:t>
            </a:r>
          </a:p>
          <a:p>
            <a:pPr lvl="1"/>
            <a:r>
              <a:rPr lang="en-US" sz="2400" dirty="0" smtClean="0"/>
              <a:t>Conversions = how many people do the action you wanted</a:t>
            </a:r>
          </a:p>
          <a:p>
            <a:r>
              <a:rPr lang="en-US" sz="2800" dirty="0" smtClean="0"/>
              <a:t>Challenges to be aware of</a:t>
            </a:r>
          </a:p>
          <a:p>
            <a:pPr lvl="1"/>
            <a:r>
              <a:rPr lang="en-US" sz="2400" dirty="0" smtClean="0"/>
              <a:t>Multiple channels contribute but only one creates the conversion</a:t>
            </a:r>
          </a:p>
          <a:p>
            <a:pPr lvl="1"/>
            <a:r>
              <a:rPr lang="en-US" sz="2400" dirty="0" smtClean="0"/>
              <a:t>Often impact is indirect (e.g. increased calls to box office after email blast)</a:t>
            </a:r>
          </a:p>
          <a:p>
            <a:r>
              <a:rPr lang="en-US" sz="2600" dirty="0" smtClean="0"/>
              <a:t>Best practice is to set “Goals” using web analytics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Can’t hear? </a:t>
            </a:r>
          </a:p>
          <a:p>
            <a:pPr lvl="1"/>
            <a:r>
              <a:rPr lang="en-CA" sz="2800" dirty="0" smtClean="0"/>
              <a:t>Try turning up your volume</a:t>
            </a:r>
          </a:p>
          <a:p>
            <a:pPr lvl="1"/>
            <a:r>
              <a:rPr lang="en-CA" sz="2800" dirty="0" smtClean="0"/>
              <a:t>Call in or use headphones</a:t>
            </a:r>
          </a:p>
          <a:p>
            <a:r>
              <a:rPr lang="en-CA" sz="3200" dirty="0" smtClean="0"/>
              <a:t>Have a question? Use the Q&amp;A box</a:t>
            </a:r>
            <a:endParaRPr lang="en-CA" sz="32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2105" y="2621009"/>
            <a:ext cx="2155891" cy="16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ierney\AppData\Local\Microsoft\Windows\Temporary Internet Files\Content.IE5\N1NBCSRZ\MC9004419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35" y="3805315"/>
            <a:ext cx="2147564" cy="25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 Comments?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2018" y="5271795"/>
            <a:ext cx="10554574" cy="13999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www.techsoupcanada.ca</a:t>
            </a:r>
          </a:p>
          <a:p>
            <a:r>
              <a:rPr lang="en-CA" sz="3200" dirty="0" smtClean="0"/>
              <a:t>@</a:t>
            </a:r>
            <a:r>
              <a:rPr lang="en-CA" sz="3200" dirty="0" err="1" smtClean="0"/>
              <a:t>techsoupcanada</a:t>
            </a:r>
            <a:endParaRPr lang="en-CA" sz="3200" dirty="0" smtClean="0"/>
          </a:p>
          <a:p>
            <a:r>
              <a:rPr lang="en-CA" sz="3200" dirty="0" smtClean="0"/>
              <a:t>facebook.com/</a:t>
            </a:r>
            <a:r>
              <a:rPr lang="en-CA" sz="3200" dirty="0" err="1" smtClean="0"/>
              <a:t>techsoupcanada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1954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Register for the rest of the series!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Part </a:t>
            </a:r>
            <a:r>
              <a:rPr lang="en-CA" sz="2400" dirty="0"/>
              <a:t>2: Tuesday, April 22nd: </a:t>
            </a:r>
            <a:endParaRPr lang="en-CA" sz="2400" dirty="0" smtClean="0"/>
          </a:p>
          <a:p>
            <a:pPr lvl="1"/>
            <a:r>
              <a:rPr lang="en-CA" sz="2000" dirty="0" smtClean="0"/>
              <a:t>Digital </a:t>
            </a:r>
            <a:r>
              <a:rPr lang="en-CA" sz="2000" dirty="0"/>
              <a:t>marketing 101: What you need to know about websites</a:t>
            </a:r>
          </a:p>
          <a:p>
            <a:r>
              <a:rPr lang="en-CA" sz="2400" dirty="0"/>
              <a:t>Part 3: Thursday, May 15th: </a:t>
            </a:r>
            <a:endParaRPr lang="en-CA" sz="2400" dirty="0" smtClean="0"/>
          </a:p>
          <a:p>
            <a:pPr lvl="1"/>
            <a:r>
              <a:rPr lang="en-CA" sz="2000" dirty="0" smtClean="0"/>
              <a:t>Digital </a:t>
            </a:r>
            <a:r>
              <a:rPr lang="en-CA" sz="2000" dirty="0"/>
              <a:t>marketing 101: Being social with social </a:t>
            </a:r>
            <a:r>
              <a:rPr lang="en-CA" sz="2000" dirty="0" smtClean="0"/>
              <a:t>media</a:t>
            </a:r>
          </a:p>
          <a:p>
            <a:pPr lvl="1"/>
            <a:endParaRPr lang="en-CA" sz="2000" dirty="0"/>
          </a:p>
          <a:p>
            <a:pPr marL="57150" indent="0">
              <a:buNone/>
            </a:pPr>
            <a:r>
              <a:rPr lang="en-CA" sz="2800" dirty="0"/>
              <a:t>https://ccio.on.ca/news/new-webinar-series-arts-presenters</a:t>
            </a:r>
          </a:p>
        </p:txBody>
      </p:sp>
    </p:spTree>
    <p:extLst>
      <p:ext uri="{BB962C8B-B14F-4D97-AF65-F5344CB8AC3E}">
        <p14:creationId xmlns:p14="http://schemas.microsoft.com/office/powerpoint/2010/main" val="3134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on “You” vs “Me” Marketing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69370"/>
            <a:ext cx="10554574" cy="4410742"/>
          </a:xfrm>
        </p:spPr>
        <p:txBody>
          <a:bodyPr>
            <a:noAutofit/>
          </a:bodyPr>
          <a:lstStyle/>
          <a:p>
            <a:r>
              <a:rPr lang="en-CA" sz="2400" b="1" dirty="0"/>
              <a:t>You marketing</a:t>
            </a:r>
            <a:r>
              <a:rPr lang="en-CA" sz="2400" dirty="0"/>
              <a:t>: The kind of communication that centers on the organization. </a:t>
            </a:r>
            <a:r>
              <a:rPr lang="en-CA" sz="2400" dirty="0" smtClean="0"/>
              <a:t>When </a:t>
            </a:r>
            <a:r>
              <a:rPr lang="en-CA" sz="2400" dirty="0"/>
              <a:t>I pick up your brochure as a prospect, I am learning about you. You are </a:t>
            </a:r>
            <a:r>
              <a:rPr lang="en-CA" sz="2400" dirty="0" smtClean="0"/>
              <a:t>talking </a:t>
            </a:r>
            <a:r>
              <a:rPr lang="en-CA" sz="2400" dirty="0"/>
              <a:t>about you. You are telling your side of the story. </a:t>
            </a:r>
          </a:p>
          <a:p>
            <a:r>
              <a:rPr lang="en-CA" sz="2400" b="1" dirty="0" smtClean="0"/>
              <a:t>Me </a:t>
            </a:r>
            <a:r>
              <a:rPr lang="en-CA" sz="2400" b="1" dirty="0"/>
              <a:t>marketing</a:t>
            </a:r>
            <a:r>
              <a:rPr lang="en-CA" sz="2400" dirty="0"/>
              <a:t>: Most people are tuned into what matters to them. They care </a:t>
            </a:r>
            <a:r>
              <a:rPr lang="en-CA" sz="2400" dirty="0" smtClean="0"/>
              <a:t>about </a:t>
            </a:r>
            <a:r>
              <a:rPr lang="en-CA" sz="2400" dirty="0"/>
              <a:t>messages that speak to their needs. If I pick up your brochure and it is </a:t>
            </a:r>
            <a:r>
              <a:rPr lang="en-CA" sz="2400" dirty="0" smtClean="0"/>
              <a:t>talking </a:t>
            </a:r>
            <a:r>
              <a:rPr lang="en-CA" sz="2400" dirty="0"/>
              <a:t>about me, I am far more interested. This approach forces you to find </a:t>
            </a:r>
            <a:r>
              <a:rPr lang="en-CA" sz="2400" dirty="0" smtClean="0"/>
              <a:t>the </a:t>
            </a:r>
            <a:r>
              <a:rPr lang="en-CA" sz="2400" dirty="0"/>
              <a:t>benefits of what you are offering to people. </a:t>
            </a:r>
          </a:p>
          <a:p>
            <a:r>
              <a:rPr lang="en-CA" sz="2400" dirty="0"/>
              <a:t>Look at your </a:t>
            </a:r>
            <a:r>
              <a:rPr lang="en-CA" sz="2400" dirty="0" smtClean="0"/>
              <a:t>website </a:t>
            </a:r>
            <a:r>
              <a:rPr lang="en-CA" sz="2400" dirty="0"/>
              <a:t>and brochures. Do you talk about your mission, your </a:t>
            </a:r>
            <a:r>
              <a:rPr lang="en-CA" sz="2400" dirty="0" smtClean="0"/>
              <a:t>great </a:t>
            </a:r>
            <a:r>
              <a:rPr lang="en-CA" sz="2400" dirty="0"/>
              <a:t>staff, your awards, your programs? Is it all about you, you, you? How can you </a:t>
            </a:r>
            <a:r>
              <a:rPr lang="en-CA" sz="2400" dirty="0" smtClean="0"/>
              <a:t>change </a:t>
            </a:r>
            <a:r>
              <a:rPr lang="en-CA" sz="2400" dirty="0"/>
              <a:t>the copy to reflect more "me marketing”?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0171" y="6560011"/>
            <a:ext cx="10421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http</a:t>
            </a:r>
            <a:r>
              <a:rPr lang="en-CA" sz="1200" dirty="0"/>
              <a:t>://www.fundraising123.org/files/training/7%20Steps%20to%20Creating%20Your%20Best%20Nonprofit%20Marketing%20Plan%20Ever.pdf</a:t>
            </a:r>
          </a:p>
        </p:txBody>
      </p:sp>
    </p:spTree>
    <p:extLst>
      <p:ext uri="{BB962C8B-B14F-4D97-AF65-F5344CB8AC3E}">
        <p14:creationId xmlns:p14="http://schemas.microsoft.com/office/powerpoint/2010/main" val="178490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dirty="0" smtClean="0"/>
              <a:t>Digital Marketing 101</a:t>
            </a:r>
            <a:br>
              <a:rPr lang="en-CA" sz="6600" dirty="0" smtClean="0"/>
            </a:br>
            <a:r>
              <a:rPr lang="en-CA" sz="1200" dirty="0" smtClean="0"/>
              <a:t> </a:t>
            </a:r>
            <a:r>
              <a:rPr lang="en-CA" sz="6600" dirty="0" smtClean="0"/>
              <a:t/>
            </a:r>
            <a:br>
              <a:rPr lang="en-CA" sz="6600" dirty="0" smtClean="0"/>
            </a:br>
            <a:r>
              <a:rPr lang="en-CA" sz="3200" dirty="0" smtClean="0"/>
              <a:t>What’s it all about?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200" dirty="0" smtClean="0"/>
              <a:t>March 20, 2014</a:t>
            </a:r>
            <a:endParaRPr lang="en-CA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251031"/>
            <a:ext cx="3018409" cy="8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52060" y="5251031"/>
            <a:ext cx="1257965" cy="663993"/>
          </a:xfrm>
          <a:effectLst/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FF9900"/>
                </a:solidFill>
              </a:rPr>
              <a:t>with</a:t>
            </a:r>
            <a:endParaRPr lang="en-CA" sz="3600" dirty="0">
              <a:solidFill>
                <a:srgbClr val="FF99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055">
            <a:off x="595412" y="4961618"/>
            <a:ext cx="1985063" cy="12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About </a:t>
            </a:r>
            <a:r>
              <a:rPr lang="en-CA" dirty="0" err="1" smtClean="0"/>
              <a:t>TechSoup</a:t>
            </a:r>
            <a:r>
              <a:rPr lang="en-CA" dirty="0" smtClean="0"/>
              <a:t> Canada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775" y="2185025"/>
            <a:ext cx="7353300" cy="3988594"/>
            <a:chOff x="4028698" y="2507455"/>
            <a:chExt cx="7353300" cy="398859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8"/>
            <a:stretch/>
          </p:blipFill>
          <p:spPr bwMode="auto">
            <a:xfrm>
              <a:off x="4028698" y="2637004"/>
              <a:ext cx="7353300" cy="38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028698" y="2507455"/>
              <a:ext cx="2705100" cy="1428751"/>
            </a:xfrm>
            <a:prstGeom prst="wedgeEllipseCallout">
              <a:avLst>
                <a:gd name="adj1" fmla="val 68488"/>
                <a:gd name="adj2" fmla="val 33257"/>
              </a:avLst>
            </a:prstGeom>
            <a:solidFill>
              <a:schemeClr val="tx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028698" y="2798265"/>
              <a:ext cx="27051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+mn-lt"/>
                </a:rPr>
                <a:t>We help nonprofits use technology to </a:t>
              </a:r>
              <a:r>
                <a:rPr lang="en-US" altLang="en-US" sz="1800" b="1" dirty="0">
                  <a:solidFill>
                    <a:schemeClr val="bg1"/>
                  </a:solidFill>
                  <a:latin typeface="+mn-lt"/>
                </a:rPr>
                <a:t>achieve their full potential</a:t>
              </a:r>
              <a:r>
                <a:rPr lang="en-US" altLang="en-US" sz="1800" dirty="0">
                  <a:solidFill>
                    <a:schemeClr val="bg1"/>
                  </a:solidFill>
                  <a:latin typeface="+mn-lt"/>
                </a:rPr>
                <a:t>. </a:t>
              </a:r>
              <a:endParaRPr lang="en-CA" alt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825" y="6182463"/>
            <a:ext cx="111506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358" tIns="45679" rIns="91358" bIns="4567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</a:rPr>
              <a:t>Register your organization today to be eligible to request over 300 products from 25 donor partners! </a:t>
            </a:r>
            <a:br>
              <a:rPr lang="en-US" altLang="en-US" sz="1400" b="1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en-US" sz="1400" b="1" dirty="0">
                <a:solidFill>
                  <a:srgbClr val="FF6600"/>
                </a:solidFill>
                <a:latin typeface="+mn-lt"/>
              </a:rPr>
              <a:t>https://www.techsoupcanada.ca/en/support/how-to-register</a:t>
            </a:r>
          </a:p>
        </p:txBody>
      </p:sp>
    </p:spTree>
    <p:extLst>
      <p:ext uri="{BB962C8B-B14F-4D97-AF65-F5344CB8AC3E}">
        <p14:creationId xmlns:p14="http://schemas.microsoft.com/office/powerpoint/2010/main" val="4104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Technology Donations Program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8644" y="2388397"/>
            <a:ext cx="5499981" cy="27241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400" b="1" dirty="0" smtClean="0">
                <a:solidFill>
                  <a:schemeClr val="bg1"/>
                </a:solidFill>
              </a:rPr>
              <a:t>Is </a:t>
            </a:r>
            <a:r>
              <a:rPr lang="en-CA" sz="2400" b="1" dirty="0">
                <a:solidFill>
                  <a:schemeClr val="bg1"/>
                </a:solidFill>
              </a:rPr>
              <a:t>my org eligible?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Does </a:t>
            </a:r>
            <a:r>
              <a:rPr lang="en-CA" sz="2000" dirty="0">
                <a:solidFill>
                  <a:schemeClr val="bg1"/>
                </a:solidFill>
              </a:rPr>
              <a:t>your business number end in RR0001?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Do </a:t>
            </a:r>
            <a:r>
              <a:rPr lang="en-CA" sz="2000" dirty="0">
                <a:solidFill>
                  <a:schemeClr val="bg1"/>
                </a:solidFill>
              </a:rPr>
              <a:t>you have a Letters Patent from Industry Canada?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Are </a:t>
            </a:r>
            <a:r>
              <a:rPr lang="en-CA" sz="2000" dirty="0">
                <a:solidFill>
                  <a:schemeClr val="bg1"/>
                </a:solidFill>
              </a:rPr>
              <a:t>you incorporated as a not-for-profit corporation with your province?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Are </a:t>
            </a:r>
            <a:r>
              <a:rPr lang="en-CA" sz="2000" dirty="0">
                <a:solidFill>
                  <a:schemeClr val="bg1"/>
                </a:solidFill>
              </a:rPr>
              <a:t>you a library?</a:t>
            </a:r>
          </a:p>
          <a:p>
            <a:pPr fontAlgn="base"/>
            <a:endParaRPr lang="en-CA" sz="2000" b="1" baseline="30000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600449" y="2343151"/>
            <a:ext cx="5705101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sz="2400" b="1" dirty="0" smtClean="0">
                <a:solidFill>
                  <a:schemeClr val="bg1"/>
                </a:solidFill>
              </a:rPr>
              <a:t>You may be eligible to get donations of…</a:t>
            </a:r>
            <a:endParaRPr lang="en-CA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C:\Users\Tierney\Google Drive\Marketing\Images &amp; Photos\Product images\MS Photos\Office 2013\Office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5" b="22653"/>
          <a:stretch>
            <a:fillRect/>
          </a:stretch>
        </p:blipFill>
        <p:spPr bwMode="auto">
          <a:xfrm>
            <a:off x="1154113" y="3003551"/>
            <a:ext cx="26082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Tierney\Google Drive\Marketing\Images &amp; Photos\Product images\Adobe\adobe_design_c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19" y="3033713"/>
            <a:ext cx="149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Tierney\Google Drive\Marketing\Images &amp; Photos\Product images\Symantec\sym_nav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0" y="4556466"/>
            <a:ext cx="12096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81" y="5475629"/>
            <a:ext cx="18954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34" y="3915053"/>
            <a:ext cx="1268631" cy="18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We create and curate tech resources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07" y="2249234"/>
            <a:ext cx="3609600" cy="17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0" y="2249234"/>
            <a:ext cx="3805300" cy="41759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51950" y="2249234"/>
            <a:ext cx="628275" cy="1789238"/>
            <a:chOff x="4593369" y="4831100"/>
            <a:chExt cx="628275" cy="1789238"/>
          </a:xfrm>
        </p:grpSpPr>
        <p:pic>
          <p:nvPicPr>
            <p:cNvPr id="2050" name="Picture 2" descr="https://g.twimg.com/Twitter_logo_blu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369" y="4831100"/>
              <a:ext cx="628275" cy="51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15" y="5390971"/>
              <a:ext cx="554046" cy="59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textbookstop.files.wordpress.com/2011/05/rss_feed_icon_high_res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369" y="6059826"/>
              <a:ext cx="560792" cy="56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https://www.techsoupcanada.ca/sites/default/files/images/o3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08" y="4134174"/>
            <a:ext cx="5913692" cy="22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4"/>
          <p:cNvSpPr>
            <a:spLocks noGrp="1"/>
          </p:cNvSpPr>
          <p:nvPr>
            <p:ph sz="half" idx="4294967295"/>
          </p:nvPr>
        </p:nvSpPr>
        <p:spPr>
          <a:xfrm>
            <a:off x="8993692" y="2182756"/>
            <a:ext cx="2109017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rgbClr val="00B0F0"/>
                </a:solidFill>
              </a:rPr>
              <a:t>@</a:t>
            </a:r>
            <a:r>
              <a:rPr lang="en-CA" b="1" dirty="0" err="1" smtClean="0">
                <a:solidFill>
                  <a:srgbClr val="00B0F0"/>
                </a:solidFill>
              </a:rPr>
              <a:t>techsoupcanada</a:t>
            </a:r>
            <a:endParaRPr lang="en-CA" b="1" dirty="0" smtClean="0">
              <a:solidFill>
                <a:srgbClr val="00B0F0"/>
              </a:solidFill>
            </a:endParaRPr>
          </a:p>
        </p:txBody>
      </p:sp>
      <p:sp>
        <p:nvSpPr>
          <p:cNvPr id="23" name="Content Placeholder 4"/>
          <p:cNvSpPr>
            <a:spLocks noGrp="1"/>
          </p:cNvSpPr>
          <p:nvPr>
            <p:ph sz="half" idx="4294967295"/>
          </p:nvPr>
        </p:nvSpPr>
        <p:spPr>
          <a:xfrm>
            <a:off x="9012743" y="2760410"/>
            <a:ext cx="2235160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rgbClr val="0070C0"/>
                </a:solidFill>
              </a:rPr>
              <a:t>facebook.com/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b="1" dirty="0" err="1" smtClean="0">
                <a:solidFill>
                  <a:srgbClr val="0070C0"/>
                </a:solidFill>
              </a:rPr>
              <a:t>techsoupcanada</a:t>
            </a:r>
            <a:endParaRPr lang="en-CA" b="1" dirty="0" smtClean="0">
              <a:solidFill>
                <a:srgbClr val="0070C0"/>
              </a:solidFill>
            </a:endParaRPr>
          </a:p>
        </p:txBody>
      </p:sp>
      <p:sp>
        <p:nvSpPr>
          <p:cNvPr id="24" name="Content Placeholder 4"/>
          <p:cNvSpPr>
            <a:spLocks noGrp="1"/>
          </p:cNvSpPr>
          <p:nvPr>
            <p:ph sz="half" idx="4294967295"/>
          </p:nvPr>
        </p:nvSpPr>
        <p:spPr>
          <a:xfrm>
            <a:off x="9012742" y="3420810"/>
            <a:ext cx="2446789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feeds.feedburner.com/</a:t>
            </a:r>
            <a:b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b="1" dirty="0" err="1" smtClean="0">
                <a:solidFill>
                  <a:schemeClr val="accent1">
                    <a:lumMod val="75000"/>
                  </a:schemeClr>
                </a:solidFill>
              </a:rPr>
              <a:t>techsoupcanada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3890933" y="2891287"/>
            <a:ext cx="6659174" cy="1423142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CA" sz="2800" b="1" dirty="0" smtClean="0">
                <a:solidFill>
                  <a:schemeClr val="bg1"/>
                </a:solidFill>
              </a:rPr>
              <a:t>Tierney Smith</a:t>
            </a:r>
            <a:r>
              <a:rPr lang="en-CA" sz="2400" b="1" dirty="0" smtClean="0">
                <a:solidFill>
                  <a:srgbClr val="00B0F0"/>
                </a:solidFill>
              </a:rPr>
              <a:t/>
            </a:r>
            <a:br>
              <a:rPr lang="en-CA" sz="2400" b="1" dirty="0" smtClean="0">
                <a:solidFill>
                  <a:srgbClr val="00B0F0"/>
                </a:solidFill>
              </a:rPr>
            </a:br>
            <a:r>
              <a:rPr lang="en-CA" sz="2400" dirty="0" smtClean="0">
                <a:solidFill>
                  <a:schemeClr val="bg1"/>
                </a:solidFill>
              </a:rPr>
              <a:t>Program Manager at TechSoup Canada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rgbClr val="00B0F0"/>
                </a:solidFill>
              </a:rPr>
              <a:t> </a:t>
            </a:r>
            <a:r>
              <a:rPr lang="en-CA" sz="2400" b="1" dirty="0" smtClean="0">
                <a:solidFill>
                  <a:srgbClr val="00B0F0"/>
                </a:solidFill>
              </a:rPr>
              <a:t>    @</a:t>
            </a:r>
            <a:r>
              <a:rPr lang="en-CA" sz="2400" b="1" dirty="0" err="1" smtClean="0">
                <a:solidFill>
                  <a:srgbClr val="00B0F0"/>
                </a:solidFill>
              </a:rPr>
              <a:t>TierneyS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Me</a:t>
            </a:r>
            <a:endParaRPr lang="en-CA" dirty="0"/>
          </a:p>
        </p:txBody>
      </p:sp>
      <p:pic>
        <p:nvPicPr>
          <p:cNvPr id="24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8" y="3748937"/>
            <a:ext cx="321708" cy="2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1" y="2516302"/>
            <a:ext cx="2445576" cy="24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1">
      <a:majorFont>
        <a:latin typeface="Century Gothic"/>
        <a:ea typeface=""/>
        <a:cs typeface=""/>
      </a:majorFont>
      <a:minorFont>
        <a:latin typeface="Franklin Gothic Book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1_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1">
      <a:majorFont>
        <a:latin typeface="Century Gothic"/>
        <a:ea typeface=""/>
        <a:cs typeface=""/>
      </a:majorFont>
      <a:minorFont>
        <a:latin typeface="Franklin Gothic Book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5273</TotalTime>
  <Words>1524</Words>
  <Application>Microsoft Office PowerPoint</Application>
  <PresentationFormat>Custom</PresentationFormat>
  <Paragraphs>258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Quotable</vt:lpstr>
      <vt:lpstr>1_Quotable</vt:lpstr>
      <vt:lpstr>PowerPoint Presentation</vt:lpstr>
      <vt:lpstr>Webinar Series for Arts Presenters</vt:lpstr>
      <vt:lpstr>Reminder</vt:lpstr>
      <vt:lpstr>Webinar tips</vt:lpstr>
      <vt:lpstr>Digital Marketing 101   What’s it all about? March 20, 2014</vt:lpstr>
      <vt:lpstr>About TechSoup Canada</vt:lpstr>
      <vt:lpstr>Technology Donations Program</vt:lpstr>
      <vt:lpstr>We create and curate tech resources</vt:lpstr>
      <vt:lpstr>About Me</vt:lpstr>
      <vt:lpstr>Agenda</vt:lpstr>
      <vt:lpstr>Key takeaways</vt:lpstr>
      <vt:lpstr>Why should we be online?</vt:lpstr>
      <vt:lpstr>Canadians are online!</vt:lpstr>
      <vt:lpstr>Who is online?</vt:lpstr>
      <vt:lpstr>Which Channels are you  Playing On?</vt:lpstr>
      <vt:lpstr>Offline channels</vt:lpstr>
      <vt:lpstr>Website</vt:lpstr>
      <vt:lpstr>Email</vt:lpstr>
      <vt:lpstr>Social Media</vt:lpstr>
      <vt:lpstr>Online Advertising</vt:lpstr>
      <vt:lpstr>Mobile</vt:lpstr>
      <vt:lpstr>Other Online Channels</vt:lpstr>
      <vt:lpstr>“Multi-Channel” Marketing</vt:lpstr>
      <vt:lpstr>A Brief Review of Some  Marketing Basics</vt:lpstr>
      <vt:lpstr>#1: Assess</vt:lpstr>
      <vt:lpstr>#2: Define Goals &amp; Objectives</vt:lpstr>
      <vt:lpstr>#3: Get to know your Target Audience</vt:lpstr>
      <vt:lpstr>#4: Select your Channels</vt:lpstr>
      <vt:lpstr>#5: Craft your Message</vt:lpstr>
      <vt:lpstr>#6: Define your Personality</vt:lpstr>
      <vt:lpstr>The Nitty Gritty</vt:lpstr>
      <vt:lpstr>Build your team &amp; assign roles</vt:lpstr>
      <vt:lpstr>Share great content</vt:lpstr>
      <vt:lpstr>What do you want to share when?</vt:lpstr>
      <vt:lpstr>Guidelines &amp; policies</vt:lpstr>
      <vt:lpstr>Measure &amp; Evaluate</vt:lpstr>
      <vt:lpstr>Why measure?</vt:lpstr>
      <vt:lpstr>A few common metrics</vt:lpstr>
      <vt:lpstr>Keep your goal in mind</vt:lpstr>
      <vt:lpstr>Questions? Comments?</vt:lpstr>
      <vt:lpstr>Register for the rest of the series!</vt:lpstr>
      <vt:lpstr>More on “You” vs “Me” Marketing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Hsu</dc:creator>
  <cp:lastModifiedBy>User</cp:lastModifiedBy>
  <cp:revision>426</cp:revision>
  <dcterms:created xsi:type="dcterms:W3CDTF">2014-01-09T19:45:07Z</dcterms:created>
  <dcterms:modified xsi:type="dcterms:W3CDTF">2014-03-20T14:24:58Z</dcterms:modified>
</cp:coreProperties>
</file>