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Roboto"/>
      <p:regular r:id="rId42"/>
      <p:bold r:id="rId43"/>
      <p:italic r:id="rId44"/>
      <p:boldItalic r:id="rId45"/>
    </p:embeddedFont>
    <p:embeddedFont>
      <p:font typeface="DM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oboto-regular.fntdata"/><Relationship Id="rId41" Type="http://schemas.openxmlformats.org/officeDocument/2006/relationships/slide" Target="slides/slide37.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DMSans-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DMSans-italic.fntdata"/><Relationship Id="rId47" Type="http://schemas.openxmlformats.org/officeDocument/2006/relationships/font" Target="fonts/DMSans-bold.fntdata"/><Relationship Id="rId49" Type="http://schemas.openxmlformats.org/officeDocument/2006/relationships/font" Target="fonts/DM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e12d51a4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e12d51a4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cc9eb3c5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cc9eb3c5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cc9eb3c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cc9eb3c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9a803b11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9a803b11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d5710b5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d5710b5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d5710b51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d5710b51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d5710b5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d5710b5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d5710b51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d5710b51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9a803b11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9a803b11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d7cffdd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d7cffdd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bb4bc29d4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bb4bc29d4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d7cffdd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d7cffdd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9a803b1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9a803b1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d7cffdd8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d7cffdd8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9a803b11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9a803b11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d7cffdd8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bd7cffdd8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d7cffdd8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d7cffdd8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e12d51a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e12d51a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e12d51a4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e12d51a4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9a803b11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69a803b11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e12d51a4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be12d51a4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b4bc29d4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b4bc29d4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e12d51a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e12d51a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9a803b1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9a803b1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e12d51a4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be12d51a4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e12d51a4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e12d51a4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9a803b11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9a803b11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e12d51a4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e12d51a4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6174c90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6174c90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67f835285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67f835285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119786c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b119786c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9a803b1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9a803b1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9a803b1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9a803b1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9a803b1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69a803b1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cc9eb3c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cc9eb3c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9a803b11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9a803b11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ontariopresents.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native-land.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mailto:joannechurchill2@gmail.com" TargetMode="External"/><Relationship Id="rId4" Type="http://schemas.openxmlformats.org/officeDocument/2006/relationships/hyperlink" Target="https://www.ontariopresents.ca/resources/seed-season-how-grow-new-young-audience-present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732175" y="1480377"/>
            <a:ext cx="6756600" cy="25662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0555"/>
              <a:buFont typeface="Arial"/>
              <a:buNone/>
            </a:pPr>
            <a:r>
              <a:t/>
            </a:r>
            <a:endParaRPr b="1" sz="3600">
              <a:latin typeface="DM Sans"/>
              <a:ea typeface="DM Sans"/>
              <a:cs typeface="DM Sans"/>
              <a:sym typeface="DM Sans"/>
            </a:endParaRPr>
          </a:p>
          <a:p>
            <a:pPr indent="0" lvl="0" marL="0" rtl="0" algn="l">
              <a:lnSpc>
                <a:spcPct val="115000"/>
              </a:lnSpc>
              <a:spcBef>
                <a:spcPts val="0"/>
              </a:spcBef>
              <a:spcAft>
                <a:spcPts val="0"/>
              </a:spcAft>
              <a:buClr>
                <a:schemeClr val="dk1"/>
              </a:buClr>
              <a:buSzPct val="28779"/>
              <a:buFont typeface="Arial"/>
              <a:buNone/>
            </a:pPr>
            <a:r>
              <a:rPr b="1" lang="en" sz="3822">
                <a:latin typeface="DM Sans"/>
                <a:ea typeface="DM Sans"/>
                <a:cs typeface="DM Sans"/>
                <a:sym typeface="DM Sans"/>
              </a:rPr>
              <a:t>Webinar Series</a:t>
            </a:r>
            <a:endParaRPr b="1" sz="3822">
              <a:latin typeface="DM Sans"/>
              <a:ea typeface="DM Sans"/>
              <a:cs typeface="DM Sans"/>
              <a:sym typeface="DM Sans"/>
            </a:endParaRPr>
          </a:p>
          <a:p>
            <a:pPr indent="0" lvl="0" marL="0" rtl="0" algn="l">
              <a:lnSpc>
                <a:spcPct val="115000"/>
              </a:lnSpc>
              <a:spcBef>
                <a:spcPts val="0"/>
              </a:spcBef>
              <a:spcAft>
                <a:spcPts val="0"/>
              </a:spcAft>
              <a:buClr>
                <a:schemeClr val="dk1"/>
              </a:buClr>
              <a:buSzPct val="40573"/>
              <a:buFont typeface="Arial"/>
              <a:buNone/>
            </a:pPr>
            <a:r>
              <a:rPr lang="en" sz="2711">
                <a:solidFill>
                  <a:srgbClr val="389C64"/>
                </a:solidFill>
                <a:latin typeface="DM Sans"/>
                <a:ea typeface="DM Sans"/>
                <a:cs typeface="DM Sans"/>
                <a:sym typeface="DM Sans"/>
              </a:rPr>
              <a:t>“A Time to Explore EDIAD and Volunteerism”</a:t>
            </a:r>
            <a:r>
              <a:rPr lang="en" sz="2933">
                <a:solidFill>
                  <a:srgbClr val="389C64"/>
                </a:solidFill>
                <a:latin typeface="DM Sans"/>
                <a:ea typeface="DM Sans"/>
                <a:cs typeface="DM Sans"/>
                <a:sym typeface="DM Sans"/>
              </a:rPr>
              <a:t> </a:t>
            </a:r>
            <a:endParaRPr sz="2933">
              <a:solidFill>
                <a:srgbClr val="389C64"/>
              </a:solidFill>
              <a:latin typeface="DM Sans"/>
              <a:ea typeface="DM Sans"/>
              <a:cs typeface="DM Sans"/>
              <a:sym typeface="DM Sans"/>
            </a:endParaRPr>
          </a:p>
          <a:p>
            <a:pPr indent="0" lvl="0" marL="0" rtl="0" algn="l">
              <a:lnSpc>
                <a:spcPct val="115000"/>
              </a:lnSpc>
              <a:spcBef>
                <a:spcPts val="0"/>
              </a:spcBef>
              <a:spcAft>
                <a:spcPts val="0"/>
              </a:spcAft>
              <a:buClr>
                <a:schemeClr val="dk1"/>
              </a:buClr>
              <a:buSzPct val="53804"/>
              <a:buFont typeface="Arial"/>
              <a:buNone/>
            </a:pPr>
            <a:r>
              <a:rPr lang="en" sz="2044">
                <a:latin typeface="DM Sans"/>
                <a:ea typeface="DM Sans"/>
                <a:cs typeface="DM Sans"/>
                <a:sym typeface="DM Sans"/>
              </a:rPr>
              <a:t>From Seed to Season: How to Grow as a New Young Audience Presenter</a:t>
            </a:r>
            <a:endParaRPr sz="2044">
              <a:latin typeface="DM Sans"/>
              <a:ea typeface="DM Sans"/>
              <a:cs typeface="DM Sans"/>
              <a:sym typeface="DM Sans"/>
            </a:endParaRPr>
          </a:p>
          <a:p>
            <a:pPr indent="0" lvl="0" marL="0" rtl="0" algn="l">
              <a:lnSpc>
                <a:spcPct val="115000"/>
              </a:lnSpc>
              <a:spcBef>
                <a:spcPts val="0"/>
              </a:spcBef>
              <a:spcAft>
                <a:spcPts val="0"/>
              </a:spcAft>
              <a:buClr>
                <a:schemeClr val="dk1"/>
              </a:buClr>
              <a:buSzPts val="990"/>
              <a:buFont typeface="Arial"/>
              <a:buNone/>
            </a:pPr>
            <a:r>
              <a:t/>
            </a:r>
            <a:endParaRPr/>
          </a:p>
        </p:txBody>
      </p:sp>
      <p:sp>
        <p:nvSpPr>
          <p:cNvPr id="55" name="Google Shape;55;p13"/>
          <p:cNvSpPr txBox="1"/>
          <p:nvPr>
            <p:ph idx="1" type="subTitle"/>
          </p:nvPr>
        </p:nvSpPr>
        <p:spPr>
          <a:xfrm>
            <a:off x="412000" y="3454100"/>
            <a:ext cx="3553200" cy="7926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lang="en" sz="4800">
                <a:solidFill>
                  <a:schemeClr val="dk1"/>
                </a:solidFill>
                <a:latin typeface="Roboto"/>
                <a:ea typeface="Roboto"/>
                <a:cs typeface="Roboto"/>
                <a:sym typeface="Roboto"/>
              </a:rPr>
              <a:t>By Joanne Churchill</a:t>
            </a:r>
            <a:endParaRPr sz="48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275"/>
              <a:buFont typeface="Arial"/>
              <a:buNone/>
            </a:pPr>
            <a:r>
              <a:rPr lang="en" sz="4800">
                <a:solidFill>
                  <a:schemeClr val="dk1"/>
                </a:solidFill>
                <a:latin typeface="Roboto"/>
                <a:ea typeface="Roboto"/>
                <a:cs typeface="Roboto"/>
                <a:sym typeface="Roboto"/>
              </a:rPr>
              <a:t>Joanne Churchill Arts Consulting</a:t>
            </a:r>
            <a:endParaRPr sz="48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275"/>
              <a:buFont typeface="Arial"/>
              <a:buNone/>
            </a:pPr>
            <a:r>
              <a:rPr lang="en" sz="4800">
                <a:solidFill>
                  <a:schemeClr val="dk1"/>
                </a:solidFill>
                <a:latin typeface="Roboto"/>
                <a:ea typeface="Roboto"/>
                <a:cs typeface="Roboto"/>
                <a:sym typeface="Roboto"/>
              </a:rPr>
              <a:t>2023</a:t>
            </a:r>
            <a:endParaRPr sz="4800">
              <a:solidFill>
                <a:schemeClr val="dk1"/>
              </a:solidFill>
              <a:latin typeface="Roboto"/>
              <a:ea typeface="Roboto"/>
              <a:cs typeface="Roboto"/>
              <a:sym typeface="Roboto"/>
            </a:endParaRPr>
          </a:p>
          <a:p>
            <a:pPr indent="0" lvl="0" marL="0" marR="457200" rtl="0" algn="l">
              <a:lnSpc>
                <a:spcPct val="115000"/>
              </a:lnSpc>
              <a:spcBef>
                <a:spcPts val="0"/>
              </a:spcBef>
              <a:spcAft>
                <a:spcPts val="0"/>
              </a:spcAft>
              <a:buClr>
                <a:schemeClr val="dk1"/>
              </a:buClr>
              <a:buSzPts val="275"/>
              <a:buFont typeface="Arial"/>
              <a:buNone/>
            </a:pPr>
            <a:r>
              <a:t/>
            </a:r>
            <a:endParaRPr sz="4800">
              <a:solidFill>
                <a:schemeClr val="dk1"/>
              </a:solidFill>
              <a:latin typeface="Calibri"/>
              <a:ea typeface="Calibri"/>
              <a:cs typeface="Calibri"/>
              <a:sym typeface="Calibri"/>
            </a:endParaRPr>
          </a:p>
          <a:p>
            <a:pPr indent="0" lvl="0" marL="0" marR="457200" rtl="0" algn="l">
              <a:lnSpc>
                <a:spcPct val="115000"/>
              </a:lnSpc>
              <a:spcBef>
                <a:spcPts val="0"/>
              </a:spcBef>
              <a:spcAft>
                <a:spcPts val="0"/>
              </a:spcAft>
              <a:buClr>
                <a:schemeClr val="dk1"/>
              </a:buClr>
              <a:buSzPts val="275"/>
              <a:buFont typeface="Arial"/>
              <a:buNone/>
            </a:pPr>
            <a:r>
              <a:t/>
            </a:r>
            <a:endParaRPr sz="4800">
              <a:solidFill>
                <a:schemeClr val="dk1"/>
              </a:solidFill>
              <a:highlight>
                <a:srgbClr val="FFFFFF"/>
              </a:highlight>
              <a:latin typeface="Roboto"/>
              <a:ea typeface="Roboto"/>
              <a:cs typeface="Roboto"/>
              <a:sym typeface="Roboto"/>
            </a:endParaRPr>
          </a:p>
          <a:p>
            <a:pPr indent="0" lvl="0" marL="0" marR="457200" rtl="0" algn="l">
              <a:lnSpc>
                <a:spcPct val="115000"/>
              </a:lnSpc>
              <a:spcBef>
                <a:spcPts val="0"/>
              </a:spcBef>
              <a:spcAft>
                <a:spcPts val="0"/>
              </a:spcAft>
              <a:buClr>
                <a:schemeClr val="dk1"/>
              </a:buClr>
              <a:buSzPct val="91666"/>
              <a:buFont typeface="Arial"/>
              <a:buNone/>
            </a:pPr>
            <a:r>
              <a:t/>
            </a:r>
            <a:endParaRPr sz="1200">
              <a:solidFill>
                <a:srgbClr val="000000"/>
              </a:solidFill>
              <a:latin typeface="Roboto"/>
              <a:ea typeface="Roboto"/>
              <a:cs typeface="Roboto"/>
              <a:sym typeface="Roboto"/>
            </a:endParaRPr>
          </a:p>
        </p:txBody>
      </p:sp>
      <p:pic>
        <p:nvPicPr>
          <p:cNvPr descr="A close-up of a logo&#10;&#10;Description automatically generated" id="56" name="Google Shape;56;p13"/>
          <p:cNvPicPr preferRelativeResize="0"/>
          <p:nvPr/>
        </p:nvPicPr>
        <p:blipFill>
          <a:blip r:embed="rId3">
            <a:alphaModFix/>
          </a:blip>
          <a:stretch>
            <a:fillRect/>
          </a:stretch>
        </p:blipFill>
        <p:spPr>
          <a:xfrm>
            <a:off x="412000" y="349050"/>
            <a:ext cx="2342407" cy="659050"/>
          </a:xfrm>
          <a:prstGeom prst="rect">
            <a:avLst/>
          </a:prstGeom>
          <a:noFill/>
          <a:ln>
            <a:noFill/>
          </a:ln>
        </p:spPr>
      </p:pic>
      <p:pic>
        <p:nvPicPr>
          <p:cNvPr descr="A black and white text&#10;&#10;Description automatically generated" id="57" name="Google Shape;57;p13"/>
          <p:cNvPicPr preferRelativeResize="0"/>
          <p:nvPr/>
        </p:nvPicPr>
        <p:blipFill>
          <a:blip r:embed="rId4">
            <a:alphaModFix/>
          </a:blip>
          <a:stretch>
            <a:fillRect/>
          </a:stretch>
        </p:blipFill>
        <p:spPr>
          <a:xfrm>
            <a:off x="5663175" y="3960423"/>
            <a:ext cx="2588625" cy="659050"/>
          </a:xfrm>
          <a:prstGeom prst="rect">
            <a:avLst/>
          </a:prstGeom>
          <a:noFill/>
          <a:ln>
            <a:noFill/>
          </a:ln>
        </p:spPr>
      </p:pic>
      <p:pic>
        <p:nvPicPr>
          <p:cNvPr id="58" name="Google Shape;58;p13"/>
          <p:cNvPicPr preferRelativeResize="0"/>
          <p:nvPr/>
        </p:nvPicPr>
        <p:blipFill rotWithShape="1">
          <a:blip r:embed="rId5">
            <a:alphaModFix/>
          </a:blip>
          <a:srcRect b="6855" l="12500" r="11925" t="6691"/>
          <a:stretch/>
        </p:blipFill>
        <p:spPr>
          <a:xfrm>
            <a:off x="412000" y="1480375"/>
            <a:ext cx="1260400" cy="1742299"/>
          </a:xfrm>
          <a:prstGeom prst="rect">
            <a:avLst/>
          </a:prstGeom>
          <a:noFill/>
          <a:ln>
            <a:noFill/>
          </a:ln>
        </p:spPr>
      </p:pic>
      <p:sp>
        <p:nvSpPr>
          <p:cNvPr id="59" name="Google Shape;59;p13"/>
          <p:cNvSpPr txBox="1"/>
          <p:nvPr>
            <p:ph idx="1" type="subTitle"/>
          </p:nvPr>
        </p:nvSpPr>
        <p:spPr>
          <a:xfrm>
            <a:off x="356100" y="4174175"/>
            <a:ext cx="7895700" cy="792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1193CC"/>
                </a:solidFill>
                <a:latin typeface="Roboto"/>
                <a:ea typeface="Roboto"/>
                <a:cs typeface="Roboto"/>
                <a:sym typeface="Roboto"/>
              </a:rPr>
              <a:t>This project has been made possible in part by the </a:t>
            </a:r>
            <a:r>
              <a:rPr lang="en" sz="1200">
                <a:solidFill>
                  <a:srgbClr val="1193CC"/>
                </a:solidFill>
                <a:highlight>
                  <a:srgbClr val="FFFFFF"/>
                </a:highlight>
                <a:latin typeface="Roboto"/>
                <a:ea typeface="Roboto"/>
                <a:cs typeface="Roboto"/>
                <a:sym typeface="Roboto"/>
              </a:rPr>
              <a:t>Government of Canada</a:t>
            </a:r>
            <a:r>
              <a:rPr lang="en" sz="1200">
                <a:solidFill>
                  <a:srgbClr val="1C4587"/>
                </a:solidFill>
                <a:highlight>
                  <a:srgbClr val="FFFFFF"/>
                </a:highlight>
                <a:latin typeface="Roboto"/>
                <a:ea typeface="Roboto"/>
                <a:cs typeface="Roboto"/>
                <a:sym typeface="Roboto"/>
              </a:rPr>
              <a:t>.</a:t>
            </a:r>
            <a:endParaRPr sz="1200">
              <a:solidFill>
                <a:srgbClr val="1C4587"/>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sz="1200">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Dr.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13" name="Google Shape;113;p22"/>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The </a:t>
            </a:r>
            <a:r>
              <a:rPr lang="en" sz="1500">
                <a:solidFill>
                  <a:schemeClr val="dk1"/>
                </a:solidFill>
              </a:rPr>
              <a:t>biggest challenge for any of us working within equity right now is reconciliation.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Reconciliation actions have now become more transactional than before the pandemic.</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Often reconciliation considerations have been put to the side, if not off the desk.</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It’s the responsibility of people - especially if they are a settler - to recognize the benefit of being able to eat healthy food, breathe fresh aire and access to safe housing is at the cost of the Indigenous peoples whose land settlers now occupy.</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Therefore, it is disrespectful not to prioritize EDIAD. It’s the right thing to do.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It’s the responsibility of all settlers in the context of the damage that has been done for hundreds of years. </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None/>
            </a:pPr>
            <a:r>
              <a:rPr b="1" lang="en" sz="2600">
                <a:solidFill>
                  <a:srgbClr val="389C64"/>
                </a:solidFill>
                <a:latin typeface="Roboto"/>
                <a:ea typeface="Roboto"/>
                <a:cs typeface="Roboto"/>
                <a:sym typeface="Roboto"/>
              </a:rPr>
              <a:t>Answer: Terri-Lynn Brennan</a:t>
            </a:r>
            <a:endParaRPr/>
          </a:p>
        </p:txBody>
      </p:sp>
      <p:sp>
        <p:nvSpPr>
          <p:cNvPr id="119" name="Google Shape;119;p23"/>
          <p:cNvSpPr txBox="1"/>
          <p:nvPr>
            <p:ph idx="1" type="body"/>
          </p:nvPr>
        </p:nvSpPr>
        <p:spPr>
          <a:xfrm>
            <a:off x="311700" y="1152600"/>
            <a:ext cx="8382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1200"/>
              </a:spcBef>
              <a:spcAft>
                <a:spcPts val="0"/>
              </a:spcAft>
              <a:buClr>
                <a:schemeClr val="dk1"/>
              </a:buClr>
              <a:buSzPts val="1500"/>
              <a:buFont typeface="Roboto"/>
              <a:buChar char="●"/>
            </a:pPr>
            <a:r>
              <a:rPr lang="en" sz="1500">
                <a:solidFill>
                  <a:schemeClr val="dk1"/>
                </a:solidFill>
                <a:latin typeface="Roboto"/>
                <a:ea typeface="Roboto"/>
                <a:cs typeface="Roboto"/>
                <a:sym typeface="Roboto"/>
              </a:rPr>
              <a:t>Educate yourself. Expand your own knowledge of EDIAD.</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How?</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Dedicate TIME to learn more</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Do NOT depend on BIPOC folks to educate settlers about the differences of experiences. BIPOC folks are burnt out and overloaded.</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Read books. Watch films. Listen to music. Experience a performance. </a:t>
            </a:r>
            <a:endParaRPr sz="1500">
              <a:solidFill>
                <a:schemeClr val="dk1"/>
              </a:solidFill>
              <a:latin typeface="Roboto"/>
              <a:ea typeface="Roboto"/>
              <a:cs typeface="Roboto"/>
              <a:sym typeface="Roboto"/>
            </a:endParaRPr>
          </a:p>
          <a:p>
            <a:pPr indent="-323850" lvl="3" marL="1828800" rtl="0" algn="l">
              <a:lnSpc>
                <a:spcPct val="150000"/>
              </a:lnSpc>
              <a:spcBef>
                <a:spcPts val="0"/>
              </a:spcBef>
              <a:spcAft>
                <a:spcPts val="0"/>
              </a:spcAft>
              <a:buClr>
                <a:schemeClr val="dk1"/>
              </a:buClr>
              <a:buSzPts val="1500"/>
              <a:buFont typeface="Roboto"/>
              <a:buChar char="●"/>
            </a:pPr>
            <a:r>
              <a:rPr i="1" lang="en" sz="1500">
                <a:solidFill>
                  <a:schemeClr val="dk1"/>
                </a:solidFill>
                <a:latin typeface="Roboto"/>
                <a:ea typeface="Roboto"/>
                <a:cs typeface="Roboto"/>
                <a:sym typeface="Roboto"/>
              </a:rPr>
              <a:t>The Inconvenient</a:t>
            </a:r>
            <a:r>
              <a:rPr lang="en" sz="1500">
                <a:solidFill>
                  <a:schemeClr val="dk1"/>
                </a:solidFill>
                <a:latin typeface="Roboto"/>
                <a:ea typeface="Roboto"/>
                <a:cs typeface="Roboto"/>
                <a:sym typeface="Roboto"/>
              </a:rPr>
              <a:t> Indian by Thomas King</a:t>
            </a:r>
            <a:endParaRPr sz="1500">
              <a:solidFill>
                <a:schemeClr val="dk1"/>
              </a:solidFill>
              <a:latin typeface="Roboto"/>
              <a:ea typeface="Roboto"/>
              <a:cs typeface="Roboto"/>
              <a:sym typeface="Roboto"/>
            </a:endParaRPr>
          </a:p>
          <a:p>
            <a:pPr indent="-323850" lvl="3" marL="1828800" rtl="0" algn="l">
              <a:lnSpc>
                <a:spcPct val="150000"/>
              </a:lnSpc>
              <a:spcBef>
                <a:spcPts val="0"/>
              </a:spcBef>
              <a:spcAft>
                <a:spcPts val="0"/>
              </a:spcAft>
              <a:buClr>
                <a:schemeClr val="dk1"/>
              </a:buClr>
              <a:buSzPts val="1500"/>
              <a:buFont typeface="Roboto"/>
              <a:buChar char="●"/>
            </a:pPr>
            <a:r>
              <a:rPr i="1" lang="en" sz="1500">
                <a:solidFill>
                  <a:schemeClr val="dk1"/>
                </a:solidFill>
                <a:latin typeface="Roboto"/>
                <a:ea typeface="Roboto"/>
                <a:cs typeface="Roboto"/>
                <a:sym typeface="Roboto"/>
              </a:rPr>
              <a:t>Indian Horse</a:t>
            </a:r>
            <a:r>
              <a:rPr lang="en" sz="1500">
                <a:solidFill>
                  <a:schemeClr val="dk1"/>
                </a:solidFill>
                <a:latin typeface="Roboto"/>
                <a:ea typeface="Roboto"/>
                <a:cs typeface="Roboto"/>
                <a:sym typeface="Roboto"/>
              </a:rPr>
              <a:t> by Richard Wagamese</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Talk to other settlers about how to support your continuing education and extend that support out into the community.</a:t>
            </a:r>
            <a:endParaRPr sz="15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Terri-Lynn Brennan</a:t>
            </a:r>
            <a:endParaRPr/>
          </a:p>
        </p:txBody>
      </p:sp>
      <p:sp>
        <p:nvSpPr>
          <p:cNvPr id="125" name="Google Shape;125;p24"/>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1200"/>
              </a:spcBef>
              <a:spcAft>
                <a:spcPts val="0"/>
              </a:spcAft>
              <a:buClr>
                <a:schemeClr val="dk1"/>
              </a:buClr>
              <a:buSzPts val="1500"/>
              <a:buFont typeface="Roboto"/>
              <a:buChar char="●"/>
            </a:pPr>
            <a:r>
              <a:rPr lang="en" sz="1500">
                <a:solidFill>
                  <a:schemeClr val="dk1"/>
                </a:solidFill>
                <a:latin typeface="Roboto"/>
                <a:ea typeface="Roboto"/>
                <a:cs typeface="Roboto"/>
                <a:sym typeface="Roboto"/>
              </a:rPr>
              <a:t>Include a platform for equity seeking (Indigenous, people of colour, LGBT, disabled) folks. </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How?</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Understanding that every space a settler with privilege takes up is a space that is not available to someone who is equity seeking.</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Step back and support other voices in positions of decision making.</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Actively enable positions of opportunity for equity seeking folks, not only as volunteers, but as remunerated knowledge providers.</a:t>
            </a:r>
            <a:endParaRPr sz="1500">
              <a:solidFill>
                <a:schemeClr val="dk1"/>
              </a:solidFill>
              <a:latin typeface="Roboto"/>
              <a:ea typeface="Roboto"/>
              <a:cs typeface="Roboto"/>
              <a:sym typeface="Roboto"/>
            </a:endParaRPr>
          </a:p>
          <a:p>
            <a:pPr indent="-323850" lvl="2" marL="13716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Avoid tokenism.</a:t>
            </a:r>
            <a:endParaRPr sz="15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52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#2:</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31" name="Google Shape;131;p25"/>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rPr>
              <a:t>Again in our previous conversation, you had mentioned that “t</a:t>
            </a:r>
            <a:r>
              <a:rPr lang="en">
                <a:solidFill>
                  <a:schemeClr val="dk1"/>
                </a:solidFill>
              </a:rPr>
              <a:t>here needs to be a MOVEMENT to CHANGE the current landscape and a shift in POWER DYNAMICS in order for EDIAD considerations to become effective</a:t>
            </a:r>
            <a:r>
              <a:rPr lang="en">
                <a:solidFill>
                  <a:schemeClr val="dk1"/>
                </a:solidFill>
              </a:rPr>
              <a:t>.”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br>
              <a:rPr lang="en">
                <a:solidFill>
                  <a:schemeClr val="dk1"/>
                </a:solidFill>
              </a:rPr>
            </a:br>
            <a:r>
              <a:rPr b="1" i="1" lang="en">
                <a:solidFill>
                  <a:schemeClr val="dk1"/>
                </a:solidFill>
              </a:rPr>
              <a:t>How can a Young Audience Presenter be part of this CHANGE?</a:t>
            </a:r>
            <a:endParaRPr b="1" i="1">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37" name="Google Shape;137;p26"/>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A young audience presenter is an honourable position to be in and can change the landscape of power dynamics in the following ways:</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Role model opportunities for equity deserving folks in your team/organization.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Engage diverse performers on your stage. Encourage diverse language </a:t>
            </a:r>
            <a:r>
              <a:rPr lang="en" sz="1500">
                <a:solidFill>
                  <a:schemeClr val="dk1"/>
                </a:solidFill>
              </a:rPr>
              <a:t>performances to be offered on your stage.</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Recognize the visibility of others by understanding the demographic complexity and diversity in your own community.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Connect with local equity deserving folks and let them dictate change. Let others become the decision makers in all facets of team/organization.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Mold and reflect what is happening in community in presenting team/organization and onto stage.</a:t>
            </a:r>
            <a:endParaRPr sz="1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43" name="Google Shape;143;p27"/>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A presenter needs to ask themself  </a:t>
            </a:r>
            <a:r>
              <a:rPr lang="en" sz="1500">
                <a:solidFill>
                  <a:schemeClr val="dk1"/>
                </a:solidFill>
              </a:rPr>
              <a:t>‘Who’s not coming to my shows? Who am I not engaging?” and then….</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Seek out an opportunity to listen, learn, and ask a lot of questions to determine who you are not engaging and why.</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Be sincere and authentic in wanting to understand the space settlers take up.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Be accepting of having someone else step into at least one of the spaces a settler occupies. </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Be directed by someone else on how things could evolve for the better of everyone in the community.</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rPr>
              <a:t>Learn how to share in an equitable towards equal way.</a:t>
            </a:r>
            <a:endParaRPr sz="15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17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#3:</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49" name="Google Shape;149;p28"/>
          <p:cNvSpPr txBox="1"/>
          <p:nvPr>
            <p:ph idx="1" type="body"/>
          </p:nvPr>
        </p:nvSpPr>
        <p:spPr>
          <a:xfrm>
            <a:off x="311700" y="1152600"/>
            <a:ext cx="8520600" cy="3990900"/>
          </a:xfrm>
          <a:prstGeom prst="rect">
            <a:avLst/>
          </a:prstGeom>
          <a:ln>
            <a:noFill/>
          </a:ln>
        </p:spPr>
        <p:txBody>
          <a:bodyPr anchorCtr="0" anchor="t" bIns="91425" lIns="91425" spcFirstLastPara="1" rIns="91425" wrap="square" tIns="91425">
            <a:normAutofit/>
          </a:bodyPr>
          <a:lstStyle/>
          <a:p>
            <a:pPr indent="0" lvl="0" marL="0" rtl="0" algn="l">
              <a:lnSpc>
                <a:spcPct val="150000"/>
              </a:lnSpc>
              <a:spcBef>
                <a:spcPts val="1200"/>
              </a:spcBef>
              <a:spcAft>
                <a:spcPts val="1200"/>
              </a:spcAft>
              <a:buClr>
                <a:schemeClr val="dk1"/>
              </a:buClr>
              <a:buSzPts val="1100"/>
              <a:buFont typeface="Arial"/>
              <a:buNone/>
            </a:pPr>
            <a:r>
              <a:rPr lang="en">
                <a:solidFill>
                  <a:schemeClr val="dk1"/>
                </a:solidFill>
              </a:rPr>
              <a:t>Considering your emphasis on understanding the complexity and diversity of one’s own community, </a:t>
            </a:r>
            <a:r>
              <a:rPr b="1" lang="en">
                <a:solidFill>
                  <a:schemeClr val="dk1"/>
                </a:solidFill>
              </a:rPr>
              <a:t>can you provide </a:t>
            </a:r>
            <a:r>
              <a:rPr b="1" lang="en">
                <a:solidFill>
                  <a:schemeClr val="dk1"/>
                </a:solidFill>
              </a:rPr>
              <a:t>some advice to our viewers about how to engage with parts of their community that they don't already know</a:t>
            </a:r>
            <a:r>
              <a:rPr lang="en">
                <a:solidFill>
                  <a:schemeClr val="dk1"/>
                </a:solidFill>
              </a:rPr>
              <a:t>? </a:t>
            </a:r>
            <a:endParaRPr sz="21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87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55" name="Google Shape;155;p29"/>
          <p:cNvSpPr txBox="1"/>
          <p:nvPr>
            <p:ph idx="1" type="body"/>
          </p:nvPr>
        </p:nvSpPr>
        <p:spPr>
          <a:xfrm>
            <a:off x="396475" y="1152600"/>
            <a:ext cx="8520600" cy="3990900"/>
          </a:xfrm>
          <a:prstGeom prst="rect">
            <a:avLst/>
          </a:prstGeom>
          <a:ln>
            <a:noFill/>
          </a:ln>
        </p:spPr>
        <p:txBody>
          <a:bodyPr anchorCtr="0" anchor="t" bIns="91425" lIns="91425" spcFirstLastPara="1" rIns="91425" wrap="square" tIns="91425">
            <a:normAutofit/>
          </a:bodyPr>
          <a:lstStyle/>
          <a:p>
            <a:pPr indent="-323850" lvl="0" marL="457200" rtl="0" algn="l">
              <a:lnSpc>
                <a:spcPct val="150000"/>
              </a:lnSpc>
              <a:spcBef>
                <a:spcPts val="1200"/>
              </a:spcBef>
              <a:spcAft>
                <a:spcPts val="0"/>
              </a:spcAft>
              <a:buClr>
                <a:schemeClr val="dk1"/>
              </a:buClr>
              <a:buSzPts val="1500"/>
              <a:buFont typeface="Roboto"/>
              <a:buChar char="●"/>
            </a:pPr>
            <a:r>
              <a:rPr lang="en" sz="1500">
                <a:solidFill>
                  <a:schemeClr val="dk1"/>
                </a:solidFill>
                <a:latin typeface="Roboto"/>
                <a:ea typeface="Roboto"/>
                <a:cs typeface="Roboto"/>
                <a:sym typeface="Roboto"/>
              </a:rPr>
              <a:t>There is no pan approach to connecting with equity deserving folks in one’s community, but here are a few tips:</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Get comfortable being uncomfortable.  Let humility be your guide.  Be humble in how you educate yourself and approach new experiences and new people.</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Identify equity deserving folks or a particular community group in your area.</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Determine how and where these groups connect amongst themselves, such as a cultural centre,  place of worship, restaurant etc.</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Find opportunities to meet new people. Ask questions. Listen actively. </a:t>
            </a:r>
            <a:r>
              <a:rPr lang="en" sz="1500">
                <a:solidFill>
                  <a:schemeClr val="dk1"/>
                </a:solidFill>
                <a:latin typeface="Roboto"/>
                <a:ea typeface="Roboto"/>
                <a:cs typeface="Roboto"/>
                <a:sym typeface="Roboto"/>
              </a:rPr>
              <a:t>Implement those answers in the decision making process going forward. C</a:t>
            </a:r>
            <a:r>
              <a:rPr lang="en" sz="1500">
                <a:solidFill>
                  <a:schemeClr val="dk1"/>
                </a:solidFill>
                <a:latin typeface="Roboto"/>
                <a:ea typeface="Roboto"/>
                <a:cs typeface="Roboto"/>
                <a:sym typeface="Roboto"/>
              </a:rPr>
              <a:t>ollaborate with others. </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Move out of assuming what others need or want. </a:t>
            </a:r>
            <a:endParaRPr sz="1500">
              <a:solidFill>
                <a:schemeClr val="dk1"/>
              </a:solidFill>
              <a:latin typeface="Roboto"/>
              <a:ea typeface="Roboto"/>
              <a:cs typeface="Roboto"/>
              <a:sym typeface="Roboto"/>
            </a:endParaRPr>
          </a:p>
          <a:p>
            <a:pPr indent="-323850" lvl="1" marL="9144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Move out of the ‘Saviour’ attitude of giving, it’s not actually effective or authentic.</a:t>
            </a:r>
            <a:endParaRPr sz="15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Questions for Terri-Lynn Brennan from Participants:</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61" name="Google Shape;161;p30"/>
          <p:cNvSpPr txBox="1"/>
          <p:nvPr>
            <p:ph idx="1" type="body"/>
          </p:nvPr>
        </p:nvSpPr>
        <p:spPr>
          <a:xfrm>
            <a:off x="311700" y="1152600"/>
            <a:ext cx="8520600" cy="4808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Question:</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i="1" lang="en" sz="1500">
                <a:solidFill>
                  <a:schemeClr val="dk1"/>
                </a:solidFill>
                <a:latin typeface="Roboto"/>
                <a:ea typeface="Roboto"/>
                <a:cs typeface="Roboto"/>
                <a:sym typeface="Roboto"/>
              </a:rPr>
              <a:t>Can you talk about the responsibility we have as presenters to introduce equity seeking members as performers as well as audience members</a:t>
            </a:r>
            <a:r>
              <a:rPr lang="en" sz="1500">
                <a:solidFill>
                  <a:schemeClr val="dk1"/>
                </a:solidFill>
                <a:latin typeface="Roboto"/>
                <a:ea typeface="Roboto"/>
                <a:cs typeface="Roboto"/>
                <a:sym typeface="Roboto"/>
              </a:rPr>
              <a:t>?</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Answer:</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Sometimes, it’s the easiest thing a presenter can do is to seek out equity deserving role models as performers for their stage and their community.</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Equity deserving role models on stage is a great opportunity for presenters to initiate connections with different members of their community.</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Flexibility is needed regarding how stages are being used by equity seeking folks. Special requests/accommodations should be addressed and supported,  such as smudging for Indigenous performers and special apparatus or technology for those folks who are disabled.</a:t>
            </a:r>
            <a:endParaRPr sz="1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Questions of Terri-Lynn Brennan from Participants</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67" name="Google Shape;167;p31"/>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Answer continued….</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There needs be an understanding that </a:t>
            </a:r>
            <a:r>
              <a:rPr lang="en" sz="1500">
                <a:solidFill>
                  <a:schemeClr val="dk1"/>
                </a:solidFill>
                <a:latin typeface="Roboto"/>
                <a:ea typeface="Roboto"/>
                <a:cs typeface="Roboto"/>
                <a:sym typeface="Roboto"/>
              </a:rPr>
              <a:t>bringing equity deserving folks to their stage, doesn’t mean putting them into the settler model</a:t>
            </a:r>
            <a:r>
              <a:rPr lang="en" sz="1500">
                <a:solidFill>
                  <a:schemeClr val="dk1"/>
                </a:solidFill>
                <a:latin typeface="Roboto"/>
                <a:ea typeface="Roboto"/>
                <a:cs typeface="Roboto"/>
                <a:sym typeface="Roboto"/>
              </a:rPr>
              <a:t> of performance.</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Working with equity deserving folks and non-settler models of performance may require additional teaching and learning. It is a learning experience that one should not be afraid to try. Change is our lifeblood and will keep us alive.</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Changes in repertoire styles, use of space and infrastructure should be supported and nurtured.</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Again, do not make assumptions. Ask what will make this opportunity of artistry better for the performer. </a:t>
            </a:r>
            <a:r>
              <a:rPr lang="en" sz="1500">
                <a:solidFill>
                  <a:schemeClr val="dk1"/>
                </a:solidFill>
                <a:latin typeface="Roboto"/>
                <a:ea typeface="Roboto"/>
                <a:cs typeface="Roboto"/>
                <a:sym typeface="Roboto"/>
              </a:rPr>
              <a:t>Implement those answers in the decision making process going forward.</a:t>
            </a:r>
            <a:endParaRPr sz="1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1905"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Ontario Presents’ Land Acknowledgement!</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65" name="Google Shape;65;p14"/>
          <p:cNvSpPr txBox="1"/>
          <p:nvPr>
            <p:ph idx="1" type="body"/>
          </p:nvPr>
        </p:nvSpPr>
        <p:spPr>
          <a:xfrm>
            <a:off x="311700" y="1152475"/>
            <a:ext cx="8520600" cy="3580800"/>
          </a:xfrm>
          <a:prstGeom prst="rect">
            <a:avLst/>
          </a:prstGeom>
        </p:spPr>
        <p:txBody>
          <a:bodyPr anchorCtr="0" anchor="t" bIns="91425" lIns="91425" spcFirstLastPara="1" rIns="91425" wrap="square" tIns="91425">
            <a:normAutofit fontScale="70000" lnSpcReduction="20000"/>
          </a:bodyPr>
          <a:lstStyle/>
          <a:p>
            <a:pPr indent="0" lvl="0" marL="0" rtl="0" algn="l">
              <a:lnSpc>
                <a:spcPct val="150000"/>
              </a:lnSpc>
              <a:spcBef>
                <a:spcPts val="0"/>
              </a:spcBef>
              <a:spcAft>
                <a:spcPts val="0"/>
              </a:spcAft>
              <a:buClr>
                <a:schemeClr val="dk1"/>
              </a:buClr>
              <a:buSzPct val="55000"/>
              <a:buFont typeface="Arial"/>
              <a:buNone/>
            </a:pPr>
            <a:r>
              <a:rPr lang="en" sz="2000">
                <a:solidFill>
                  <a:srgbClr val="222222"/>
                </a:solidFill>
                <a:highlight>
                  <a:schemeClr val="lt1"/>
                </a:highlight>
                <a:latin typeface="Roboto"/>
                <a:ea typeface="Roboto"/>
                <a:cs typeface="Roboto"/>
                <a:sym typeface="Roboto"/>
              </a:rPr>
              <a:t>We honour the past, present and future stewards of the land,  and we recognize that we have a shared responsibility for reconciliation and decolonization, as well as stewardship of the natural environment.</a:t>
            </a:r>
            <a:endParaRPr sz="2000">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Clr>
                <a:schemeClr val="dk1"/>
              </a:buClr>
              <a:buSzPct val="55000"/>
              <a:buFont typeface="Arial"/>
              <a:buNone/>
            </a:pPr>
            <a:r>
              <a:t/>
            </a:r>
            <a:endParaRPr sz="2000">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Clr>
                <a:schemeClr val="dk1"/>
              </a:buClr>
              <a:buSzPct val="55000"/>
              <a:buFont typeface="Arial"/>
              <a:buNone/>
            </a:pPr>
            <a:r>
              <a:rPr lang="en" sz="2000">
                <a:solidFill>
                  <a:srgbClr val="389C64"/>
                </a:solidFill>
                <a:highlight>
                  <a:schemeClr val="lt1"/>
                </a:highlight>
                <a:latin typeface="Roboto"/>
                <a:ea typeface="Roboto"/>
                <a:cs typeface="Roboto"/>
                <a:sym typeface="Roboto"/>
              </a:rPr>
              <a:t>Ontario Presents </a:t>
            </a:r>
            <a:r>
              <a:rPr lang="en" sz="2000">
                <a:solidFill>
                  <a:srgbClr val="222222"/>
                </a:solidFill>
                <a:highlight>
                  <a:schemeClr val="lt1"/>
                </a:highlight>
                <a:latin typeface="Roboto"/>
                <a:ea typeface="Roboto"/>
                <a:cs typeface="Roboto"/>
                <a:sym typeface="Roboto"/>
              </a:rPr>
              <a:t>also specifically recognizes the legacy of colonization embedded in many aspects of the performing arts sector, including the technologies, structures, and ways of thinking we use every day. </a:t>
            </a:r>
            <a:endParaRPr sz="2000">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Clr>
                <a:schemeClr val="dk1"/>
              </a:buClr>
              <a:buSzPct val="55000"/>
              <a:buFont typeface="Arial"/>
              <a:buNone/>
            </a:pPr>
            <a:r>
              <a:t/>
            </a:r>
            <a:endParaRPr sz="2000">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Clr>
                <a:schemeClr val="dk1"/>
              </a:buClr>
              <a:buSzPct val="55000"/>
              <a:buFont typeface="Arial"/>
              <a:buNone/>
            </a:pPr>
            <a:r>
              <a:rPr lang="en" sz="2000">
                <a:solidFill>
                  <a:srgbClr val="222222"/>
                </a:solidFill>
                <a:highlight>
                  <a:schemeClr val="lt1"/>
                </a:highlight>
                <a:latin typeface="Roboto"/>
                <a:ea typeface="Roboto"/>
                <a:cs typeface="Roboto"/>
                <a:sym typeface="Roboto"/>
              </a:rPr>
              <a:t>Until recently, many Indigenous communities were legally prevented from practicing their own cultural and artistic traditions, and to this day Indigenous people still have less access to the performing arts both as audiences and artists. Other barriers such as cost and physical accessibility also disproportionately impact Indigenous people. Actively dismantling the colonial approaches embedded in our work and our tools is critical to reconciliation and Indigenous resurgence.</a:t>
            </a:r>
            <a:endParaRPr sz="2000">
              <a:solidFill>
                <a:srgbClr val="222222"/>
              </a:solidFill>
              <a:highlight>
                <a:schemeClr val="lt1"/>
              </a:highlight>
              <a:latin typeface="Roboto"/>
              <a:ea typeface="Roboto"/>
              <a:cs typeface="Roboto"/>
              <a:sym typeface="Roboto"/>
            </a:endParaRPr>
          </a:p>
          <a:p>
            <a:pPr indent="0" lvl="0" marL="457200" rtl="0" algn="l">
              <a:lnSpc>
                <a:spcPct val="150000"/>
              </a:lnSpc>
              <a:spcBef>
                <a:spcPts val="0"/>
              </a:spcBef>
              <a:spcAft>
                <a:spcPts val="0"/>
              </a:spcAft>
              <a:buClr>
                <a:schemeClr val="dk1"/>
              </a:buClr>
              <a:buSzPct val="78571"/>
              <a:buFont typeface="Arial"/>
              <a:buNone/>
            </a:pPr>
            <a:r>
              <a:t/>
            </a:r>
            <a:endParaRPr sz="14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4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Additional EDIAD Initiatives and Resources</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73" name="Google Shape;173;p32"/>
          <p:cNvSpPr txBox="1"/>
          <p:nvPr>
            <p:ph idx="1" type="body"/>
          </p:nvPr>
        </p:nvSpPr>
        <p:spPr>
          <a:xfrm>
            <a:off x="311700" y="1152600"/>
            <a:ext cx="8520600" cy="39909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AutoNum type="arabicPeriod"/>
            </a:pPr>
            <a:r>
              <a:rPr b="1" lang="en" sz="1500">
                <a:solidFill>
                  <a:schemeClr val="dk1"/>
                </a:solidFill>
              </a:rPr>
              <a:t>Ontario Presents </a:t>
            </a:r>
            <a:r>
              <a:rPr lang="en" sz="1500">
                <a:solidFill>
                  <a:schemeClr val="dk1"/>
                </a:solidFill>
              </a:rPr>
              <a:t>and </a:t>
            </a:r>
            <a:r>
              <a:rPr b="1" lang="en" sz="1500">
                <a:solidFill>
                  <a:schemeClr val="dk1"/>
                </a:solidFill>
              </a:rPr>
              <a:t>SPARC Reseau</a:t>
            </a:r>
            <a:r>
              <a:rPr lang="en" sz="1500">
                <a:solidFill>
                  <a:schemeClr val="dk1"/>
                </a:solidFill>
              </a:rPr>
              <a:t> are partnering in the </a:t>
            </a:r>
            <a:r>
              <a:rPr b="1" lang="en" sz="1500">
                <a:solidFill>
                  <a:schemeClr val="dk1"/>
                </a:solidFill>
              </a:rPr>
              <a:t>Slow Touring Project</a:t>
            </a:r>
            <a:r>
              <a:rPr lang="en" sz="1500">
                <a:solidFill>
                  <a:schemeClr val="dk1"/>
                </a:solidFill>
              </a:rPr>
              <a:t>. This project offers equity deserving performers an opportunity to spend longer periods of time in a venue and have deeper more meaningful engagements with the community.</a:t>
            </a:r>
            <a:endParaRPr sz="1500">
              <a:solidFill>
                <a:schemeClr val="dk1"/>
              </a:solidFill>
            </a:endParaRPr>
          </a:p>
          <a:p>
            <a:pPr indent="-323850" lvl="0" marL="457200" rtl="0" algn="l">
              <a:lnSpc>
                <a:spcPct val="150000"/>
              </a:lnSpc>
              <a:spcBef>
                <a:spcPts val="0"/>
              </a:spcBef>
              <a:spcAft>
                <a:spcPts val="0"/>
              </a:spcAft>
              <a:buClr>
                <a:schemeClr val="dk1"/>
              </a:buClr>
              <a:buSzPts val="1500"/>
              <a:buFont typeface="Roboto"/>
              <a:buAutoNum type="arabicPeriod"/>
            </a:pPr>
            <a:r>
              <a:rPr b="1" lang="en" sz="1500">
                <a:solidFill>
                  <a:schemeClr val="dk1"/>
                </a:solidFill>
              </a:rPr>
              <a:t>Ontario Presents</a:t>
            </a:r>
            <a:r>
              <a:rPr lang="en" sz="1500">
                <a:solidFill>
                  <a:schemeClr val="dk1"/>
                </a:solidFill>
              </a:rPr>
              <a:t> is offering monthly </a:t>
            </a:r>
            <a:r>
              <a:rPr b="1" lang="en" sz="1500">
                <a:solidFill>
                  <a:schemeClr val="dk1"/>
                </a:solidFill>
              </a:rPr>
              <a:t>Cedar Tea Breaks</a:t>
            </a:r>
            <a:r>
              <a:rPr lang="en" sz="1500">
                <a:solidFill>
                  <a:schemeClr val="dk1"/>
                </a:solidFill>
              </a:rPr>
              <a:t> that provide </a:t>
            </a:r>
            <a:r>
              <a:rPr lang="en" sz="1500">
                <a:solidFill>
                  <a:srgbClr val="222222"/>
                </a:solidFill>
                <a:highlight>
                  <a:srgbClr val="FFFFFF"/>
                </a:highlight>
              </a:rPr>
              <a:t>members of the performing arts sector an opportunity to join with a local to regional Indigenous Leader and Presenter/Arts Administrator team to ask questions, discuss realities, and learn more about how you can grow relationships with Indigenous Neighbours.</a:t>
            </a:r>
            <a:endParaRPr sz="1500">
              <a:solidFill>
                <a:schemeClr val="dk1"/>
              </a:solidFill>
            </a:endParaRPr>
          </a:p>
          <a:p>
            <a:pPr indent="-323850" lvl="0" marL="457200" rtl="0" algn="l">
              <a:lnSpc>
                <a:spcPct val="150000"/>
              </a:lnSpc>
              <a:spcBef>
                <a:spcPts val="0"/>
              </a:spcBef>
              <a:spcAft>
                <a:spcPts val="0"/>
              </a:spcAft>
              <a:buClr>
                <a:srgbClr val="222222"/>
              </a:buClr>
              <a:buSzPts val="1500"/>
              <a:buAutoNum type="arabicPeriod"/>
            </a:pPr>
            <a:r>
              <a:rPr b="1" lang="en" sz="1500">
                <a:solidFill>
                  <a:srgbClr val="222222"/>
                </a:solidFill>
                <a:highlight>
                  <a:srgbClr val="FFFFFF"/>
                </a:highlight>
              </a:rPr>
              <a:t>Terri-Lynn Brennan </a:t>
            </a:r>
            <a:r>
              <a:rPr lang="en" sz="1500">
                <a:solidFill>
                  <a:srgbClr val="222222"/>
                </a:solidFill>
                <a:highlight>
                  <a:srgbClr val="FFFFFF"/>
                </a:highlight>
              </a:rPr>
              <a:t>is also offering bi-monthly Zoom Meets to continue the EDIAD conversation in an informal manner over tea. More information is available on the Ontario Presents website </a:t>
            </a:r>
            <a:r>
              <a:rPr lang="en" sz="1500" u="sng">
                <a:solidFill>
                  <a:schemeClr val="hlink"/>
                </a:solidFill>
                <a:highlight>
                  <a:srgbClr val="FFFFFF"/>
                </a:highlight>
                <a:hlinkClick r:id="rId3"/>
              </a:rPr>
              <a:t>www.ontariopresents.ca</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1905"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Welcome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79" name="Google Shape;179;p33"/>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b="1" lang="en" sz="1400">
                <a:solidFill>
                  <a:schemeClr val="dk1"/>
                </a:solidFill>
                <a:latin typeface="Roboto"/>
                <a:ea typeface="Roboto"/>
                <a:cs typeface="Roboto"/>
                <a:sym typeface="Roboto"/>
              </a:rPr>
              <a:t>S</a:t>
            </a:r>
            <a:r>
              <a:rPr b="1" lang="en" sz="1500">
                <a:solidFill>
                  <a:schemeClr val="dk1"/>
                </a:solidFill>
                <a:latin typeface="Roboto"/>
                <a:ea typeface="Roboto"/>
                <a:cs typeface="Roboto"/>
                <a:sym typeface="Roboto"/>
              </a:rPr>
              <a:t>andy Irvin</a:t>
            </a:r>
            <a:r>
              <a:rPr lang="en" sz="1500">
                <a:solidFill>
                  <a:srgbClr val="389C64"/>
                </a:solidFill>
                <a:latin typeface="Roboto"/>
                <a:ea typeface="Roboto"/>
                <a:cs typeface="Roboto"/>
                <a:sym typeface="Roboto"/>
              </a:rPr>
              <a:t> </a:t>
            </a:r>
            <a:r>
              <a:rPr lang="en" sz="1500">
                <a:solidFill>
                  <a:schemeClr val="dk1"/>
                </a:solidFill>
                <a:latin typeface="Roboto"/>
                <a:ea typeface="Roboto"/>
                <a:cs typeface="Roboto"/>
                <a:sym typeface="Roboto"/>
              </a:rPr>
              <a:t>is the Chair of </a:t>
            </a:r>
            <a:r>
              <a:rPr b="1" lang="en" sz="1500">
                <a:solidFill>
                  <a:schemeClr val="dk1"/>
                </a:solidFill>
                <a:latin typeface="Roboto"/>
                <a:ea typeface="Roboto"/>
                <a:cs typeface="Roboto"/>
                <a:sym typeface="Roboto"/>
              </a:rPr>
              <a:t>SPARC Reseau</a:t>
            </a:r>
            <a:r>
              <a:rPr lang="en" sz="1500">
                <a:solidFill>
                  <a:schemeClr val="dk1"/>
                </a:solidFill>
                <a:latin typeface="Roboto"/>
                <a:ea typeface="Roboto"/>
                <a:cs typeface="Roboto"/>
                <a:sym typeface="Roboto"/>
              </a:rPr>
              <a:t> and the </a:t>
            </a:r>
            <a:r>
              <a:rPr lang="en" sz="1500">
                <a:solidFill>
                  <a:schemeClr val="dk1"/>
                </a:solidFill>
                <a:highlight>
                  <a:srgbClr val="FFFFFF"/>
                </a:highlight>
                <a:latin typeface="Roboto"/>
                <a:ea typeface="Roboto"/>
                <a:cs typeface="Roboto"/>
                <a:sym typeface="Roboto"/>
              </a:rPr>
              <a:t>Manager of Marketing &amp; Communications for Ottawa’s Chamberfest. Previously she has been the Artistic Director and Chair for On Stage for Kids Children’s Concert Series and on the Board for the Puppets Up! Festival.</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Sandy is here to discuss some best practices and success stories about the challenging topic of engaging volunteers in a post-Covid environment.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Welcome Sandy, before we continue can you please share with our participants a little about yourself and your background in presenting for young audiences.</a:t>
            </a:r>
            <a:endParaRPr sz="15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85" name="Google Shape;185;p34"/>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 am coming to you from the heart of unceded and unsurrendered Algonquin Anishinaabemowin territory.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 am in the Ottawa Valley and present most of my concerts on the shores of the Great Mississippi River which is not just a trade route, but a travel route.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I’d like to think that it’s also a place where people gathered to tell stories and that we’re just part of that long tradition.</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I’m a middle-aged white lady with gray coming into my brown hair. I am wearing glasses today and a red shirt. I am proudly wearing a fishing lure that belonged to my grandfather around my neck.</a:t>
            </a:r>
            <a:endParaRPr sz="1500">
              <a:solidFill>
                <a:schemeClr val="dk1"/>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#1:</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91" name="Google Shape;191;p35"/>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highlight>
                  <a:schemeClr val="lt1"/>
                </a:highlight>
              </a:rPr>
              <a:t>Arts organizations are not the only groups </a:t>
            </a:r>
            <a:r>
              <a:rPr lang="en">
                <a:solidFill>
                  <a:schemeClr val="dk1"/>
                </a:solidFill>
                <a:highlight>
                  <a:schemeClr val="lt1"/>
                </a:highlight>
              </a:rPr>
              <a:t>experiencing volunteer burnout and over-capacity. All nonprofits have been experiencing similar challenges identifying and engaging with new volunteers in a post-Covid environment.</a:t>
            </a:r>
            <a:endParaRPr>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highlight>
                  <a:schemeClr val="lt1"/>
                </a:highlight>
              </a:rPr>
              <a:t> </a:t>
            </a:r>
            <a:endParaRPr>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b="1" lang="en">
                <a:solidFill>
                  <a:schemeClr val="dk1"/>
                </a:solidFill>
                <a:highlight>
                  <a:schemeClr val="lt1"/>
                </a:highlight>
              </a:rPr>
              <a:t>How has your organization and personal experience been able to meet this challenge and find volunteers</a:t>
            </a:r>
            <a:r>
              <a:rPr lang="en">
                <a:solidFill>
                  <a:schemeClr val="dk1"/>
                </a:solidFill>
                <a:highlight>
                  <a:schemeClr val="lt1"/>
                </a:highlight>
              </a:rPr>
              <a:t>?</a:t>
            </a:r>
            <a:endParaRPr>
              <a:solidFill>
                <a:schemeClr val="dk1"/>
              </a:solidFill>
              <a:highlight>
                <a:schemeClr val="lt1"/>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97" name="Google Shape;197;p36"/>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Recruitment paths for youth audience presenters in small communities:</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Word of mouth.</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Peer-to-peer, friend to friend. </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Connections made at child-centric locations, such as:</a:t>
            </a:r>
            <a:endParaRPr sz="1500">
              <a:solidFill>
                <a:schemeClr val="dk1"/>
              </a:solidFill>
              <a:highlight>
                <a:schemeClr val="lt1"/>
              </a:highlight>
            </a:endParaRPr>
          </a:p>
          <a:p>
            <a:pPr indent="-323850" lvl="2" marL="13716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Nursery school</a:t>
            </a:r>
            <a:endParaRPr sz="1500">
              <a:solidFill>
                <a:schemeClr val="dk1"/>
              </a:solidFill>
              <a:highlight>
                <a:schemeClr val="lt1"/>
              </a:highlight>
            </a:endParaRPr>
          </a:p>
          <a:p>
            <a:pPr indent="-323850" lvl="2" marL="13716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Drop-In Centres, Early Years Centres</a:t>
            </a:r>
            <a:endParaRPr sz="1500">
              <a:solidFill>
                <a:schemeClr val="dk1"/>
              </a:solidFill>
              <a:highlight>
                <a:schemeClr val="lt1"/>
              </a:highlight>
            </a:endParaRPr>
          </a:p>
          <a:p>
            <a:pPr indent="-323850" lvl="2" marL="13716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Kindergarten</a:t>
            </a:r>
            <a:endParaRPr sz="1500">
              <a:solidFill>
                <a:schemeClr val="dk1"/>
              </a:solidFill>
              <a:highlight>
                <a:schemeClr val="lt1"/>
              </a:highlight>
            </a:endParaRPr>
          </a:p>
          <a:p>
            <a:pPr indent="-323850" lvl="2" marL="13716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Recreational, sport activities</a:t>
            </a:r>
            <a:endParaRPr sz="1500">
              <a:solidFill>
                <a:schemeClr val="dk1"/>
              </a:solidFill>
              <a:highlight>
                <a:schemeClr val="lt1"/>
              </a:highlight>
            </a:endParaRPr>
          </a:p>
          <a:p>
            <a:pPr indent="-323850" lvl="2" marL="13716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Cultural, heritage activities</a:t>
            </a:r>
            <a:endParaRPr sz="1500">
              <a:solidFill>
                <a:schemeClr val="dk1"/>
              </a:solidFill>
              <a:highlight>
                <a:schemeClr val="lt1"/>
              </a:highlight>
            </a:endParaRPr>
          </a:p>
          <a:p>
            <a:pPr indent="0" lvl="0" marL="457200" rtl="0" algn="l">
              <a:lnSpc>
                <a:spcPct val="150000"/>
              </a:lnSpc>
              <a:spcBef>
                <a:spcPts val="0"/>
              </a:spcBef>
              <a:spcAft>
                <a:spcPts val="0"/>
              </a:spcAft>
              <a:buNone/>
            </a:pPr>
            <a:r>
              <a:t/>
            </a:r>
            <a:endParaRPr sz="1500">
              <a:solidFill>
                <a:schemeClr val="dk1"/>
              </a:solidFill>
              <a:highlight>
                <a:schemeClr val="lt1"/>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03" name="Google Shape;203;p37"/>
          <p:cNvSpPr txBox="1"/>
          <p:nvPr>
            <p:ph idx="1" type="body"/>
          </p:nvPr>
        </p:nvSpPr>
        <p:spPr>
          <a:xfrm>
            <a:off x="311700" y="1152600"/>
            <a:ext cx="8520600" cy="3990900"/>
          </a:xfrm>
          <a:prstGeom prst="rect">
            <a:avLst/>
          </a:prstGeom>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Emerging YA presenters can identify child/family networks within their community:</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By understanding that a community, by definition, is a connection of webs and that  volunteers are out there just waiting to be asked to </a:t>
            </a:r>
            <a:r>
              <a:rPr lang="en" sz="1500">
                <a:solidFill>
                  <a:schemeClr val="dk1"/>
                </a:solidFill>
                <a:highlight>
                  <a:schemeClr val="lt1"/>
                </a:highlight>
              </a:rPr>
              <a:t>participate</a:t>
            </a:r>
            <a:r>
              <a:rPr lang="en" sz="1500">
                <a:solidFill>
                  <a:schemeClr val="dk1"/>
                </a:solidFill>
                <a:highlight>
                  <a:schemeClr val="lt1"/>
                </a:highlight>
              </a:rPr>
              <a:t>.</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By recognizing the existing relationships that your team/organization already has with other networks in the community.</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By identifying who within your team/organization can build bridges with other networks not already associated with.</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By capitalizing on those individuals/networks who have a passion or interest in the arts.</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By </a:t>
            </a:r>
            <a:r>
              <a:rPr lang="en" sz="1500">
                <a:solidFill>
                  <a:schemeClr val="dk1"/>
                </a:solidFill>
                <a:highlight>
                  <a:schemeClr val="lt1"/>
                </a:highlight>
              </a:rPr>
              <a:t>capitalizing</a:t>
            </a:r>
            <a:r>
              <a:rPr lang="en" sz="1500">
                <a:solidFill>
                  <a:schemeClr val="dk1"/>
                </a:solidFill>
                <a:highlight>
                  <a:schemeClr val="lt1"/>
                </a:highlight>
              </a:rPr>
              <a:t> on those individuals/networks who have transferable skills and experience that are valuable to presenting. </a:t>
            </a:r>
            <a:endParaRPr sz="1500">
              <a:solidFill>
                <a:schemeClr val="dk1"/>
              </a:solidFill>
              <a:highlight>
                <a:schemeClr val="lt1"/>
              </a:highlight>
            </a:endParaRPr>
          </a:p>
          <a:p>
            <a:pPr indent="0" lvl="0" marL="457200" rtl="0" algn="l">
              <a:lnSpc>
                <a:spcPct val="150000"/>
              </a:lnSpc>
              <a:spcBef>
                <a:spcPts val="0"/>
              </a:spcBef>
              <a:spcAft>
                <a:spcPts val="0"/>
              </a:spcAft>
              <a:buNone/>
            </a:pPr>
            <a:r>
              <a:t/>
            </a:r>
            <a:endParaRPr sz="1500">
              <a:solidFill>
                <a:schemeClr val="dk1"/>
              </a:solidFill>
              <a:highlight>
                <a:schemeClr val="lt1"/>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09" name="Google Shape;209;p38"/>
          <p:cNvSpPr txBox="1"/>
          <p:nvPr>
            <p:ph idx="1" type="body"/>
          </p:nvPr>
        </p:nvSpPr>
        <p:spPr>
          <a:xfrm>
            <a:off x="311700" y="1152600"/>
            <a:ext cx="8520600" cy="3990900"/>
          </a:xfrm>
          <a:prstGeom prst="rect">
            <a:avLst/>
          </a:prstGeom>
        </p:spPr>
        <p:txBody>
          <a:bodyPr anchorCtr="0" anchor="t" bIns="91425" lIns="91425" spcFirstLastPara="1" rIns="91425" wrap="square" tIns="91425">
            <a:normAutofit lnSpcReduction="10000"/>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Volunteer recruitment is fundamentally building capacity through your existing informal networks using effective communication.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This process is called ‘big anti-energy’ or accessing groups who have already found each other who are also willing to spread information throughout their network.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If potential volunteers don’t hear from presenters, they are not going to participate. Therefore, it is necessary for presenters to communicate who they are, what’s happening, what type of help is needed.</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Presenters can put out the word through formal channels such as:</a:t>
            </a:r>
            <a:endParaRPr sz="1500">
              <a:solidFill>
                <a:schemeClr val="dk1"/>
              </a:solidFill>
              <a:highlight>
                <a:schemeClr val="lt1"/>
              </a:highlight>
            </a:endParaRPr>
          </a:p>
          <a:p>
            <a:pPr indent="-323850" lvl="1" marL="914400" rtl="0" algn="l">
              <a:spcBef>
                <a:spcPts val="0"/>
              </a:spcBef>
              <a:spcAft>
                <a:spcPts val="0"/>
              </a:spcAft>
              <a:buClr>
                <a:schemeClr val="dk1"/>
              </a:buClr>
              <a:buSzPts val="1500"/>
              <a:buChar char="○"/>
            </a:pPr>
            <a:r>
              <a:rPr lang="en" sz="1500">
                <a:solidFill>
                  <a:schemeClr val="dk1"/>
                </a:solidFill>
                <a:highlight>
                  <a:schemeClr val="lt1"/>
                </a:highlight>
              </a:rPr>
              <a:t>Newspapers</a:t>
            </a:r>
            <a:endParaRPr sz="1500">
              <a:solidFill>
                <a:schemeClr val="dk1"/>
              </a:solidFill>
              <a:highlight>
                <a:schemeClr val="lt1"/>
              </a:highlight>
            </a:endParaRPr>
          </a:p>
          <a:p>
            <a:pPr indent="-323850" lvl="1" marL="914400" rtl="0" algn="l">
              <a:spcBef>
                <a:spcPts val="0"/>
              </a:spcBef>
              <a:spcAft>
                <a:spcPts val="0"/>
              </a:spcAft>
              <a:buClr>
                <a:schemeClr val="dk1"/>
              </a:buClr>
              <a:buSzPts val="1500"/>
              <a:buChar char="○"/>
            </a:pPr>
            <a:r>
              <a:rPr lang="en" sz="1500">
                <a:solidFill>
                  <a:schemeClr val="dk1"/>
                </a:solidFill>
                <a:highlight>
                  <a:schemeClr val="lt1"/>
                </a:highlight>
              </a:rPr>
              <a:t>Radio stations</a:t>
            </a:r>
            <a:endParaRPr sz="1500">
              <a:solidFill>
                <a:schemeClr val="dk1"/>
              </a:solidFill>
              <a:highlight>
                <a:schemeClr val="lt1"/>
              </a:highlight>
            </a:endParaRPr>
          </a:p>
          <a:p>
            <a:pPr indent="-323850" lvl="1" marL="914400" rtl="0" algn="l">
              <a:spcBef>
                <a:spcPts val="0"/>
              </a:spcBef>
              <a:spcAft>
                <a:spcPts val="0"/>
              </a:spcAft>
              <a:buClr>
                <a:schemeClr val="dk1"/>
              </a:buClr>
              <a:buSzPts val="1500"/>
              <a:buChar char="○"/>
            </a:pPr>
            <a:r>
              <a:rPr lang="en" sz="1500">
                <a:solidFill>
                  <a:schemeClr val="dk1"/>
                </a:solidFill>
                <a:highlight>
                  <a:schemeClr val="lt1"/>
                </a:highlight>
              </a:rPr>
              <a:t>Faith centre bulletin boards</a:t>
            </a:r>
            <a:endParaRPr sz="1500">
              <a:solidFill>
                <a:schemeClr val="dk1"/>
              </a:solidFill>
              <a:highlight>
                <a:schemeClr val="lt1"/>
              </a:highlight>
            </a:endParaRPr>
          </a:p>
          <a:p>
            <a:pPr indent="-323850" lvl="1" marL="914400" rtl="0" algn="l">
              <a:spcBef>
                <a:spcPts val="0"/>
              </a:spcBef>
              <a:spcAft>
                <a:spcPts val="0"/>
              </a:spcAft>
              <a:buClr>
                <a:schemeClr val="dk1"/>
              </a:buClr>
              <a:buSzPts val="1500"/>
              <a:buChar char="○"/>
            </a:pPr>
            <a:r>
              <a:rPr lang="en" sz="1500">
                <a:solidFill>
                  <a:schemeClr val="dk1"/>
                </a:solidFill>
                <a:highlight>
                  <a:schemeClr val="lt1"/>
                </a:highlight>
              </a:rPr>
              <a:t>Community newsletters/e-bulletins</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Community Facebook groups/websites</a:t>
            </a:r>
            <a:endParaRPr sz="1500">
              <a:solidFill>
                <a:schemeClr val="dk1"/>
              </a:solidFill>
              <a:highlight>
                <a:schemeClr val="lt1"/>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15" name="Google Shape;215;p39"/>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Challenges of volunteering for young audience presenting:</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Volunteers are often parents/caregivers of audience members and will move onto other volunteer </a:t>
            </a:r>
            <a:r>
              <a:rPr lang="en" sz="1500">
                <a:solidFill>
                  <a:schemeClr val="dk1"/>
                </a:solidFill>
                <a:highlight>
                  <a:schemeClr val="lt1"/>
                </a:highlight>
              </a:rPr>
              <a:t>responsibilities</a:t>
            </a:r>
            <a:r>
              <a:rPr lang="en" sz="1500">
                <a:solidFill>
                  <a:schemeClr val="dk1"/>
                </a:solidFill>
                <a:highlight>
                  <a:schemeClr val="lt1"/>
                </a:highlight>
              </a:rPr>
              <a:t> as their child/children outgrow the performance experience they move onto other activities.</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This ‘aging out’ of volunteers often requires an ongoing </a:t>
            </a:r>
            <a:r>
              <a:rPr lang="en" sz="1500">
                <a:solidFill>
                  <a:schemeClr val="dk1"/>
                </a:solidFill>
                <a:highlight>
                  <a:schemeClr val="lt1"/>
                </a:highlight>
              </a:rPr>
              <a:t>commitment</a:t>
            </a:r>
            <a:r>
              <a:rPr lang="en" sz="1500">
                <a:solidFill>
                  <a:schemeClr val="dk1"/>
                </a:solidFill>
                <a:highlight>
                  <a:schemeClr val="lt1"/>
                </a:highlight>
              </a:rPr>
              <a:t> to volunteer recruitment.</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Benefits of volunteering for young audience </a:t>
            </a:r>
            <a:r>
              <a:rPr lang="en" sz="1500">
                <a:solidFill>
                  <a:schemeClr val="dk1"/>
                </a:solidFill>
                <a:highlight>
                  <a:schemeClr val="lt1"/>
                </a:highlight>
              </a:rPr>
              <a:t>presenting:</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A great way to make friends.</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Knits a community together.</a:t>
            </a:r>
            <a:endParaRPr sz="1500">
              <a:solidFill>
                <a:schemeClr val="dk1"/>
              </a:solidFill>
              <a:highlight>
                <a:schemeClr val="lt1"/>
              </a:highlight>
            </a:endParaRPr>
          </a:p>
          <a:p>
            <a:pPr indent="-323850" lvl="1" marL="9144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Provides newcomers an opportunity to build connections in their community.</a:t>
            </a:r>
            <a:endParaRPr sz="1500">
              <a:solidFill>
                <a:schemeClr val="dk1"/>
              </a:solidFill>
              <a:highlight>
                <a:schemeClr val="lt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#2:</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21" name="Google Shape;221;p40"/>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highlight>
                  <a:schemeClr val="lt1"/>
                </a:highlight>
              </a:rPr>
              <a:t>Post-pandemic volunteerism</a:t>
            </a:r>
            <a:r>
              <a:rPr lang="en">
                <a:solidFill>
                  <a:schemeClr val="dk1"/>
                </a:solidFill>
                <a:highlight>
                  <a:schemeClr val="lt1"/>
                </a:highlight>
              </a:rPr>
              <a:t> has shifted radically. Everyone is working at maximum capacity, everybody is overloaded. Therefore,  an organization’s mindset needs to shift accordingly and look to non-traditional methods of volunteer identification. </a:t>
            </a:r>
            <a:endParaRPr>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t/>
            </a:r>
            <a:endParaRPr b="1" i="1">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b="1" i="1" lang="en">
                <a:solidFill>
                  <a:schemeClr val="dk1"/>
                </a:solidFill>
                <a:highlight>
                  <a:schemeClr val="lt1"/>
                </a:highlight>
              </a:rPr>
              <a:t>Can you explain how to implement some strategies to help new presenters find non-traditional volunteers in this new environment?</a:t>
            </a:r>
            <a:endParaRPr>
              <a:solidFill>
                <a:schemeClr val="dk1"/>
              </a:solidFill>
              <a:highlight>
                <a:schemeClr val="lt1"/>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27" name="Google Shape;227;p41"/>
          <p:cNvSpPr txBox="1"/>
          <p:nvPr>
            <p:ph idx="1" type="body"/>
          </p:nvPr>
        </p:nvSpPr>
        <p:spPr>
          <a:xfrm>
            <a:off x="311700" y="1152600"/>
            <a:ext cx="8520600" cy="39909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lang="en" sz="1500">
                <a:solidFill>
                  <a:schemeClr val="dk1"/>
                </a:solidFill>
                <a:highlight>
                  <a:schemeClr val="lt1"/>
                </a:highlight>
              </a:rPr>
              <a:t>There are two key channels to reach volunteers in a rural community:</a:t>
            </a:r>
            <a:endParaRPr sz="1500">
              <a:solidFill>
                <a:schemeClr val="dk1"/>
              </a:solidFill>
              <a:highlight>
                <a:schemeClr val="lt1"/>
              </a:highlight>
            </a:endParaRPr>
          </a:p>
          <a:p>
            <a:pPr indent="-323850" lvl="0" marL="914400" rtl="0" algn="l">
              <a:lnSpc>
                <a:spcPct val="150000"/>
              </a:lnSpc>
              <a:spcBef>
                <a:spcPts val="0"/>
              </a:spcBef>
              <a:spcAft>
                <a:spcPts val="0"/>
              </a:spcAft>
              <a:buClr>
                <a:schemeClr val="dk1"/>
              </a:buClr>
              <a:buSzPts val="1500"/>
              <a:buAutoNum type="arabicPeriod"/>
            </a:pPr>
            <a:r>
              <a:rPr b="1" lang="en" sz="1500">
                <a:solidFill>
                  <a:schemeClr val="dk1"/>
                </a:solidFill>
                <a:highlight>
                  <a:schemeClr val="lt1"/>
                </a:highlight>
              </a:rPr>
              <a:t>Schools</a:t>
            </a:r>
            <a:endParaRPr b="1"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Working with schools should be part of your marketing strategy AND your volunteer recruitment strategy.</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Ontario high-school students are required volunteer a minimum of 40 hours.</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Develop a connection with the individual at the school who is responsible for managing those students who are looking for volunteer hours.</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Treat those youth as not just ‘semi-willing workers’ but as ‘next generation of volunteers’ by providing opportunities for them to do </a:t>
            </a:r>
            <a:r>
              <a:rPr lang="en" sz="1500">
                <a:solidFill>
                  <a:schemeClr val="dk1"/>
                </a:solidFill>
                <a:highlight>
                  <a:schemeClr val="lt1"/>
                </a:highlight>
              </a:rPr>
              <a:t>meaningful tasks that teaches them about the presenting process.</a:t>
            </a:r>
            <a:r>
              <a:rPr lang="en" sz="1500">
                <a:solidFill>
                  <a:schemeClr val="dk1"/>
                </a:solidFill>
                <a:highlight>
                  <a:schemeClr val="lt1"/>
                </a:highlight>
              </a:rPr>
              <a:t> </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Consider this relationship as the potential development of a new director, a new performer.	</a:t>
            </a:r>
            <a:endParaRPr sz="1500">
              <a:solidFill>
                <a:schemeClr val="dk1"/>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Where Do You Reside on Ancestral Lands? </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71" name="Google Shape;71;p15"/>
          <p:cNvSpPr txBox="1"/>
          <p:nvPr>
            <p:ph idx="1" type="body"/>
          </p:nvPr>
        </p:nvSpPr>
        <p:spPr>
          <a:xfrm>
            <a:off x="311700" y="1152475"/>
            <a:ext cx="8520600" cy="3580800"/>
          </a:xfrm>
          <a:prstGeom prst="rect">
            <a:avLst/>
          </a:prstGeom>
        </p:spPr>
        <p:txBody>
          <a:bodyPr anchorCtr="0" anchor="t" bIns="91425" lIns="91425" spcFirstLastPara="1" rIns="91425" wrap="square" tIns="91425">
            <a:normAutofit fontScale="85000" lnSpcReduction="20000"/>
          </a:bodyPr>
          <a:lstStyle/>
          <a:p>
            <a:pPr indent="0" lvl="0" marL="0" rtl="0" algn="l">
              <a:lnSpc>
                <a:spcPct val="150000"/>
              </a:lnSpc>
              <a:spcBef>
                <a:spcPts val="0"/>
              </a:spcBef>
              <a:spcAft>
                <a:spcPts val="0"/>
              </a:spcAft>
              <a:buNone/>
            </a:pPr>
            <a:r>
              <a:rPr lang="en">
                <a:solidFill>
                  <a:srgbClr val="222222"/>
                </a:solidFill>
                <a:highlight>
                  <a:schemeClr val="lt1"/>
                </a:highlight>
                <a:latin typeface="Roboto"/>
                <a:ea typeface="Roboto"/>
                <a:cs typeface="Roboto"/>
                <a:sym typeface="Roboto"/>
              </a:rPr>
              <a:t>I encourage you to go to </a:t>
            </a:r>
            <a:r>
              <a:rPr lang="en" u="sng">
                <a:solidFill>
                  <a:schemeClr val="accent5"/>
                </a:solidFill>
                <a:highlight>
                  <a:schemeClr val="lt1"/>
                </a:highlight>
                <a:latin typeface="Roboto"/>
                <a:ea typeface="Roboto"/>
                <a:cs typeface="Roboto"/>
                <a:sym typeface="Roboto"/>
                <a:hlinkClick r:id="rId3">
                  <a:extLst>
                    <a:ext uri="{A12FA001-AC4F-418D-AE19-62706E023703}">
                      <ahyp:hlinkClr val="tx"/>
                    </a:ext>
                  </a:extLst>
                </a:hlinkClick>
              </a:rPr>
              <a:t>https://native-land.ca/</a:t>
            </a:r>
            <a:r>
              <a:rPr lang="en">
                <a:solidFill>
                  <a:srgbClr val="222222"/>
                </a:solidFill>
                <a:highlight>
                  <a:schemeClr val="lt1"/>
                </a:highlight>
                <a:latin typeface="Roboto"/>
                <a:ea typeface="Roboto"/>
                <a:cs typeface="Roboto"/>
                <a:sym typeface="Roboto"/>
              </a:rPr>
              <a:t> to learn more about the ancestral lands in which we live, and determine how we can be part of a larger conversation about reconciliation and deconialization.  </a:t>
            </a:r>
            <a:endParaRPr>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None/>
            </a:pPr>
            <a:r>
              <a:t/>
            </a:r>
            <a:endParaRPr sz="5600">
              <a:solidFill>
                <a:srgbClr val="222222"/>
              </a:solidFill>
              <a:highlight>
                <a:schemeClr val="lt1"/>
              </a:highlight>
              <a:latin typeface="Roboto"/>
              <a:ea typeface="Roboto"/>
              <a:cs typeface="Roboto"/>
              <a:sym typeface="Roboto"/>
            </a:endParaRPr>
          </a:p>
          <a:p>
            <a:pPr indent="0" lvl="0" marL="0" rtl="0" algn="l">
              <a:lnSpc>
                <a:spcPct val="150000"/>
              </a:lnSpc>
              <a:spcBef>
                <a:spcPts val="0"/>
              </a:spcBef>
              <a:spcAft>
                <a:spcPts val="0"/>
              </a:spcAft>
              <a:buNone/>
            </a:pPr>
            <a:r>
              <a:rPr lang="en" sz="5600">
                <a:solidFill>
                  <a:srgbClr val="222222"/>
                </a:solidFill>
                <a:highlight>
                  <a:schemeClr val="lt1"/>
                </a:highlight>
                <a:latin typeface="Roboto"/>
                <a:ea typeface="Roboto"/>
                <a:cs typeface="Roboto"/>
                <a:sym typeface="Roboto"/>
              </a:rPr>
              <a:t>I</a:t>
            </a:r>
            <a:endParaRPr sz="2000">
              <a:solidFill>
                <a:srgbClr val="222222"/>
              </a:solidFill>
              <a:highlight>
                <a:schemeClr val="lt1"/>
              </a:highlight>
              <a:latin typeface="Roboto"/>
              <a:ea typeface="Roboto"/>
              <a:cs typeface="Roboto"/>
              <a:sym typeface="Roboto"/>
            </a:endParaRPr>
          </a:p>
          <a:p>
            <a:pPr indent="0" lvl="0" marL="457200" rtl="0" algn="l">
              <a:lnSpc>
                <a:spcPct val="150000"/>
              </a:lnSpc>
              <a:spcBef>
                <a:spcPts val="0"/>
              </a:spcBef>
              <a:spcAft>
                <a:spcPts val="0"/>
              </a:spcAft>
              <a:buNone/>
            </a:pPr>
            <a:r>
              <a:t/>
            </a:r>
            <a:endParaRPr sz="14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400">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rPr lang="en"/>
              <a:t>    </a:t>
            </a:r>
            <a:endParaRPr/>
          </a:p>
        </p:txBody>
      </p:sp>
      <p:sp>
        <p:nvSpPr>
          <p:cNvPr id="233" name="Google Shape;233;p42"/>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AutoNum type="arabicPeriod" startAt="2"/>
            </a:pPr>
            <a:r>
              <a:rPr b="1" lang="en" sz="1500">
                <a:solidFill>
                  <a:schemeClr val="dk1"/>
                </a:solidFill>
                <a:highlight>
                  <a:schemeClr val="lt1"/>
                </a:highlight>
              </a:rPr>
              <a:t>Social Media/ Friends</a:t>
            </a:r>
            <a:endParaRPr b="1"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Post-pandemic communication is different than it was before.</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Rural communities are now using social media extensively.</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Social media platforms provide an essential </a:t>
            </a:r>
            <a:r>
              <a:rPr lang="en" sz="1500">
                <a:solidFill>
                  <a:schemeClr val="dk1"/>
                </a:solidFill>
                <a:highlight>
                  <a:schemeClr val="lt1"/>
                </a:highlight>
              </a:rPr>
              <a:t>communication</a:t>
            </a:r>
            <a:r>
              <a:rPr lang="en" sz="1500">
                <a:solidFill>
                  <a:schemeClr val="dk1"/>
                </a:solidFill>
                <a:highlight>
                  <a:schemeClr val="lt1"/>
                </a:highlight>
              </a:rPr>
              <a:t> infrastructure for rural, remote communities.</a:t>
            </a:r>
            <a:endParaRPr sz="1500">
              <a:solidFill>
                <a:schemeClr val="dk1"/>
              </a:solidFill>
              <a:highlight>
                <a:schemeClr val="lt1"/>
              </a:highlight>
            </a:endParaRPr>
          </a:p>
          <a:p>
            <a:pPr indent="-323850" lvl="2" marL="1828800" rtl="0" algn="l">
              <a:lnSpc>
                <a:spcPct val="150000"/>
              </a:lnSpc>
              <a:spcBef>
                <a:spcPts val="0"/>
              </a:spcBef>
              <a:spcAft>
                <a:spcPts val="0"/>
              </a:spcAft>
              <a:buClr>
                <a:schemeClr val="dk1"/>
              </a:buClr>
              <a:buSzPts val="1500"/>
              <a:buAutoNum type="romanLcPeriod"/>
            </a:pPr>
            <a:r>
              <a:rPr lang="en" sz="1500">
                <a:solidFill>
                  <a:schemeClr val="dk1"/>
                </a:solidFill>
                <a:highlight>
                  <a:schemeClr val="lt1"/>
                </a:highlight>
              </a:rPr>
              <a:t>Facebook Groups</a:t>
            </a:r>
            <a:endParaRPr sz="1500">
              <a:solidFill>
                <a:schemeClr val="dk1"/>
              </a:solidFill>
              <a:highlight>
                <a:schemeClr val="lt1"/>
              </a:highlight>
            </a:endParaRPr>
          </a:p>
          <a:p>
            <a:pPr indent="-323850" lvl="3" marL="22860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Access a previously established group</a:t>
            </a:r>
            <a:endParaRPr sz="1500">
              <a:solidFill>
                <a:schemeClr val="dk1"/>
              </a:solidFill>
              <a:highlight>
                <a:schemeClr val="lt1"/>
              </a:highlight>
            </a:endParaRPr>
          </a:p>
          <a:p>
            <a:pPr indent="-323850" lvl="3" marL="22860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Create your own group to communicate your volunteer needs</a:t>
            </a:r>
            <a:endParaRPr sz="1500">
              <a:solidFill>
                <a:schemeClr val="dk1"/>
              </a:solidFill>
              <a:highlight>
                <a:schemeClr val="lt1"/>
              </a:highlight>
            </a:endParaRPr>
          </a:p>
          <a:p>
            <a:pPr indent="-323850" lvl="1" marL="1371600" rtl="0" algn="l">
              <a:lnSpc>
                <a:spcPct val="150000"/>
              </a:lnSpc>
              <a:spcBef>
                <a:spcPts val="0"/>
              </a:spcBef>
              <a:spcAft>
                <a:spcPts val="0"/>
              </a:spcAft>
              <a:buClr>
                <a:schemeClr val="dk1"/>
              </a:buClr>
              <a:buSzPts val="1500"/>
              <a:buAutoNum type="alphaLcPeriod"/>
            </a:pPr>
            <a:r>
              <a:rPr lang="en" sz="1500">
                <a:solidFill>
                  <a:schemeClr val="dk1"/>
                </a:solidFill>
                <a:highlight>
                  <a:schemeClr val="lt1"/>
                </a:highlight>
              </a:rPr>
              <a:t>Need to speak directly to community and inform them of what your organization is doing and most </a:t>
            </a:r>
            <a:r>
              <a:rPr lang="en" sz="1500">
                <a:solidFill>
                  <a:schemeClr val="dk1"/>
                </a:solidFill>
                <a:highlight>
                  <a:schemeClr val="lt1"/>
                </a:highlight>
              </a:rPr>
              <a:t>importantly what you need help with.</a:t>
            </a:r>
            <a:endParaRPr sz="1500">
              <a:solidFill>
                <a:schemeClr val="dk1"/>
              </a:solidFill>
              <a:highlight>
                <a:schemeClr val="lt1"/>
              </a:highlight>
            </a:endParaRPr>
          </a:p>
          <a:p>
            <a:pPr indent="0" lvl="0" marL="0" rtl="0" algn="l">
              <a:lnSpc>
                <a:spcPct val="150000"/>
              </a:lnSpc>
              <a:spcBef>
                <a:spcPts val="0"/>
              </a:spcBef>
              <a:spcAft>
                <a:spcPts val="0"/>
              </a:spcAft>
              <a:buNone/>
            </a:pPr>
            <a:r>
              <a:t/>
            </a:r>
            <a:endParaRPr sz="1500">
              <a:solidFill>
                <a:schemeClr val="dk1"/>
              </a:solidFill>
              <a:highlight>
                <a:schemeClr val="lt1"/>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#3:</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39" name="Google Shape;239;p43"/>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highlight>
                  <a:schemeClr val="lt1"/>
                </a:highlight>
              </a:rPr>
              <a:t>Knowing where to find new volunteers is one thing, but communicating with them is another. And when you can communicate in an emotive, compelling way more people are more likely to connect with and want to be part of that organization. </a:t>
            </a:r>
            <a:endParaRPr>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b="1" i="1" lang="en">
                <a:solidFill>
                  <a:schemeClr val="dk1"/>
                </a:solidFill>
                <a:highlight>
                  <a:schemeClr val="lt1"/>
                </a:highlight>
              </a:rPr>
              <a:t>Can you talk a little bit about how you can communicate in that emotive way?</a:t>
            </a:r>
            <a:endParaRPr b="1" i="1">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highlight>
                <a:schemeClr val="lt1"/>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45" name="Google Shape;245;p44"/>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Communication is definitely not something to take for granted.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Presenters need to communicate what they need help with and how that can be accomplished clearly, with consistency and with transparency.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Consider ‘volunteer funnels’ or asking someone to help with a simple, </a:t>
            </a:r>
            <a:r>
              <a:rPr lang="en" sz="1500">
                <a:solidFill>
                  <a:schemeClr val="dk1"/>
                </a:solidFill>
                <a:highlight>
                  <a:schemeClr val="lt1"/>
                </a:highlight>
              </a:rPr>
              <a:t>concrete task to get them involved initially and then graduating them into a bigger role.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These smaller tasks shows a volunteer how your organization works and will help them determine if they have the energy and the commitment for a bigger role in the future.</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Be able to articulate the various ‘day of show’ tasks versus the ‘year-round’ tasks and approach volunteer recruitment differently depending on the expectations of the task.</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This funnelling of tasks from small to big helps young students grow up into volunteerism and participate with a presenting organization for an extended period of time.</a:t>
            </a:r>
            <a:endParaRPr sz="1500">
              <a:solidFill>
                <a:schemeClr val="dk1"/>
              </a:solidFill>
              <a:highlight>
                <a:schemeClr val="lt1"/>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Answer: Sandy Irvin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51" name="Google Shape;251;p45"/>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500">
                <a:solidFill>
                  <a:schemeClr val="dk1"/>
                </a:solidFill>
                <a:highlight>
                  <a:schemeClr val="lt1"/>
                </a:highlight>
              </a:rPr>
              <a:t>Communicating in an emotive way and expressing the excitement of </a:t>
            </a:r>
            <a:r>
              <a:rPr lang="en" sz="1500">
                <a:solidFill>
                  <a:schemeClr val="dk1"/>
                </a:solidFill>
                <a:highlight>
                  <a:schemeClr val="lt1"/>
                </a:highlight>
              </a:rPr>
              <a:t>presenting</a:t>
            </a:r>
            <a:r>
              <a:rPr lang="en" sz="1500">
                <a:solidFill>
                  <a:schemeClr val="dk1"/>
                </a:solidFill>
                <a:highlight>
                  <a:schemeClr val="lt1"/>
                </a:highlight>
              </a:rPr>
              <a:t> for children can be accomplished by: </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Introducing the ‘idea of culture’ to children sometimes for the very first time is a privilege of a presenter.</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Showcasing more than one type of art form.</a:t>
            </a:r>
            <a:endParaRPr sz="1500">
              <a:solidFill>
                <a:schemeClr val="dk1"/>
              </a:solidFill>
              <a:highlight>
                <a:schemeClr val="lt1"/>
              </a:highlight>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highlight>
                  <a:schemeClr val="lt1"/>
                </a:highlight>
              </a:rPr>
              <a:t>Offering an alternative to screen time.</a:t>
            </a:r>
            <a:endParaRPr sz="1500">
              <a:solidFill>
                <a:schemeClr val="dk1"/>
              </a:solidFill>
              <a:highlight>
                <a:schemeClr val="lt1"/>
              </a:highlight>
            </a:endParaRPr>
          </a:p>
          <a:p>
            <a:pPr indent="0" lvl="0" marL="457200" rtl="0" algn="l">
              <a:lnSpc>
                <a:spcPct val="150000"/>
              </a:lnSpc>
              <a:spcBef>
                <a:spcPts val="0"/>
              </a:spcBef>
              <a:spcAft>
                <a:spcPts val="0"/>
              </a:spcAft>
              <a:buNone/>
            </a:pPr>
            <a:r>
              <a:t/>
            </a:r>
            <a:endParaRPr sz="1500">
              <a:solidFill>
                <a:schemeClr val="dk1"/>
              </a:solidFill>
              <a:highlight>
                <a:schemeClr val="lt1"/>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Questions/Comments for Sandy Irvin from Participants</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257" name="Google Shape;257;p46"/>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Question:</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i="1" lang="en" sz="1500">
                <a:solidFill>
                  <a:schemeClr val="dk1"/>
                </a:solidFill>
                <a:latin typeface="Roboto"/>
                <a:ea typeface="Roboto"/>
                <a:cs typeface="Roboto"/>
                <a:sym typeface="Roboto"/>
              </a:rPr>
              <a:t>In my community, we try to involve the real estate agents. They hand out some of our promotional materials on our organization’s behalf. </a:t>
            </a:r>
            <a:endParaRPr b="1" i="1"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b="1" i="1"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Answer:</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That’s a super smart idea. I also want to say that presenters need to recognize that volunteers will often be parents and/or guardians and your meeting might look different than other volunteer groups. Meetings might be more informal, casual, communal and take place in the evenings or on weekends. So presenters need to make sure that you’re making space in your volunteer model for people to be themselves and accommodate their needs as parents/caregivers with children.</a:t>
            </a:r>
            <a:endParaRPr sz="1500">
              <a:solidFill>
                <a:schemeClr val="dk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7"/>
          <p:cNvSpPr txBox="1"/>
          <p:nvPr>
            <p:ph type="title"/>
          </p:nvPr>
        </p:nvSpPr>
        <p:spPr>
          <a:xfrm>
            <a:off x="311700" y="350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600">
                <a:solidFill>
                  <a:srgbClr val="389C64"/>
                </a:solidFill>
                <a:latin typeface="Roboto"/>
                <a:ea typeface="Roboto"/>
                <a:cs typeface="Roboto"/>
                <a:sym typeface="Roboto"/>
              </a:rPr>
              <a:t>“From Seed to Season” Reading Recommendations</a:t>
            </a:r>
            <a:endParaRPr/>
          </a:p>
        </p:txBody>
      </p:sp>
      <p:sp>
        <p:nvSpPr>
          <p:cNvPr id="263" name="Google Shape;263;p47"/>
          <p:cNvSpPr txBox="1"/>
          <p:nvPr>
            <p:ph idx="1" type="body"/>
          </p:nvPr>
        </p:nvSpPr>
        <p:spPr>
          <a:xfrm>
            <a:off x="311700" y="1152600"/>
            <a:ext cx="8520600" cy="399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Page 12 - 	Chapter Two: </a:t>
            </a:r>
            <a:r>
              <a:rPr b="1" lang="en" sz="1500">
                <a:solidFill>
                  <a:schemeClr val="dk1"/>
                </a:solidFill>
              </a:rPr>
              <a:t>Understanding your Community </a:t>
            </a:r>
            <a:endParaRPr b="1" sz="1500">
              <a:solidFill>
                <a:schemeClr val="dk1"/>
              </a:solidFill>
            </a:endParaRPr>
          </a:p>
          <a:p>
            <a:pPr indent="0" lvl="0" marL="0" rtl="0" algn="l">
              <a:lnSpc>
                <a:spcPct val="115000"/>
              </a:lnSpc>
              <a:spcBef>
                <a:spcPts val="0"/>
              </a:spcBef>
              <a:spcAft>
                <a:spcPts val="0"/>
              </a:spcAft>
              <a:buNone/>
            </a:pPr>
            <a:r>
              <a:rPr lang="en" sz="1500">
                <a:solidFill>
                  <a:schemeClr val="dk1"/>
                </a:solidFill>
              </a:rPr>
              <a:t>Provides information on how to assess who is </a:t>
            </a:r>
            <a:r>
              <a:rPr lang="en" sz="1500">
                <a:solidFill>
                  <a:schemeClr val="dk1"/>
                </a:solidFill>
              </a:rPr>
              <a:t>in your</a:t>
            </a:r>
            <a:r>
              <a:rPr lang="en" sz="1500">
                <a:solidFill>
                  <a:schemeClr val="dk1"/>
                </a:solidFill>
              </a:rPr>
              <a:t> community. Understanding your community will inform all aspects of a presenter’s decision making process, from EDIAD to programming.</a:t>
            </a:r>
            <a:endParaRPr sz="15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1500">
                <a:solidFill>
                  <a:schemeClr val="dk1"/>
                </a:solidFill>
              </a:rPr>
              <a:t>Page 17 - Chapter Three: </a:t>
            </a:r>
            <a:r>
              <a:rPr b="1" lang="en" sz="1500">
                <a:solidFill>
                  <a:schemeClr val="dk1"/>
                </a:solidFill>
              </a:rPr>
              <a:t>Empathy at the Core of Equity, Diversity, and Inclusion </a:t>
            </a:r>
            <a:endParaRPr b="1" sz="1500">
              <a:solidFill>
                <a:schemeClr val="dk1"/>
              </a:solidFill>
            </a:endParaRPr>
          </a:p>
          <a:p>
            <a:pPr indent="0" lvl="0" marL="0" rtl="0" algn="l">
              <a:lnSpc>
                <a:spcPct val="115000"/>
              </a:lnSpc>
              <a:spcBef>
                <a:spcPts val="0"/>
              </a:spcBef>
              <a:spcAft>
                <a:spcPts val="0"/>
              </a:spcAft>
              <a:buNone/>
            </a:pPr>
            <a:r>
              <a:rPr lang="en" sz="1500">
                <a:solidFill>
                  <a:schemeClr val="dk1"/>
                </a:solidFill>
              </a:rPr>
              <a:t>Provides essential resources on how to implement EDIAD elements into all aspects of your presenting development and </a:t>
            </a:r>
            <a:r>
              <a:rPr lang="en" sz="1500">
                <a:solidFill>
                  <a:schemeClr val="dk1"/>
                </a:solidFill>
              </a:rPr>
              <a:t>planning</a:t>
            </a:r>
            <a:r>
              <a:rPr lang="en" sz="1500">
                <a:solidFill>
                  <a:schemeClr val="dk1"/>
                </a:solidFill>
              </a:rPr>
              <a:t>.</a:t>
            </a:r>
            <a:endParaRPr sz="15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1500">
                <a:solidFill>
                  <a:schemeClr val="dk1"/>
                </a:solidFill>
              </a:rPr>
              <a:t>Page 28 - 	Chapter Four: Strategy 1,</a:t>
            </a:r>
            <a:r>
              <a:rPr b="1" lang="en" sz="1500">
                <a:solidFill>
                  <a:schemeClr val="dk1"/>
                </a:solidFill>
              </a:rPr>
              <a:t> Building a Supportive Team/Volunteering </a:t>
            </a:r>
            <a:endParaRPr b="1" sz="1500">
              <a:solidFill>
                <a:schemeClr val="dk1"/>
              </a:solidFill>
            </a:endParaRPr>
          </a:p>
          <a:p>
            <a:pPr indent="0" lvl="0" marL="0" rtl="0" algn="l">
              <a:lnSpc>
                <a:spcPct val="115000"/>
              </a:lnSpc>
              <a:spcBef>
                <a:spcPts val="0"/>
              </a:spcBef>
              <a:spcAft>
                <a:spcPts val="0"/>
              </a:spcAft>
              <a:buNone/>
            </a:pPr>
            <a:r>
              <a:rPr lang="en" sz="1500">
                <a:solidFill>
                  <a:schemeClr val="dk1"/>
                </a:solidFill>
              </a:rPr>
              <a:t>Provides </a:t>
            </a:r>
            <a:r>
              <a:rPr lang="en" sz="1500">
                <a:solidFill>
                  <a:schemeClr val="dk1"/>
                </a:solidFill>
              </a:rPr>
              <a:t>information</a:t>
            </a:r>
            <a:r>
              <a:rPr lang="en" sz="1500">
                <a:solidFill>
                  <a:schemeClr val="dk1"/>
                </a:solidFill>
              </a:rPr>
              <a:t> on the value of volunteering, how to create  role descriptions, how to identify small and big volunteer tasks.</a:t>
            </a:r>
            <a:endParaRPr sz="15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1500">
                <a:solidFill>
                  <a:schemeClr val="dk1"/>
                </a:solidFill>
              </a:rPr>
              <a:t>Page 37 - Chapter Four: Strategy 3, </a:t>
            </a:r>
            <a:r>
              <a:rPr b="1" lang="en" sz="1500">
                <a:solidFill>
                  <a:schemeClr val="dk1"/>
                </a:solidFill>
              </a:rPr>
              <a:t>Building Audiences </a:t>
            </a:r>
            <a:endParaRPr b="1" sz="1500">
              <a:solidFill>
                <a:schemeClr val="dk1"/>
              </a:solidFill>
            </a:endParaRPr>
          </a:p>
          <a:p>
            <a:pPr indent="0" lvl="0" marL="0" rtl="0" algn="l">
              <a:lnSpc>
                <a:spcPct val="115000"/>
              </a:lnSpc>
              <a:spcBef>
                <a:spcPts val="0"/>
              </a:spcBef>
              <a:spcAft>
                <a:spcPts val="0"/>
              </a:spcAft>
              <a:buNone/>
            </a:pPr>
            <a:r>
              <a:rPr lang="en" sz="1500">
                <a:solidFill>
                  <a:schemeClr val="dk1"/>
                </a:solidFill>
              </a:rPr>
              <a:t>Provides information on how use research to connect with community members, ask </a:t>
            </a:r>
            <a:r>
              <a:rPr lang="en" sz="1500">
                <a:solidFill>
                  <a:schemeClr val="dk1"/>
                </a:solidFill>
              </a:rPr>
              <a:t>questions, </a:t>
            </a:r>
            <a:r>
              <a:rPr lang="en" sz="1500">
                <a:solidFill>
                  <a:schemeClr val="dk1"/>
                </a:solidFill>
              </a:rPr>
              <a:t>actively listen and implement answers in future decision making processes. </a:t>
            </a:r>
            <a:endParaRPr sz="15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8"/>
          <p:cNvSpPr txBox="1"/>
          <p:nvPr>
            <p:ph type="title"/>
          </p:nvPr>
        </p:nvSpPr>
        <p:spPr>
          <a:xfrm>
            <a:off x="456800" y="445025"/>
            <a:ext cx="8375400" cy="572700"/>
          </a:xfrm>
          <a:prstGeom prst="rect">
            <a:avLst/>
          </a:prstGeom>
        </p:spPr>
        <p:txBody>
          <a:bodyPr anchorCtr="0" anchor="t" bIns="91425" lIns="91425" spcFirstLastPara="1" rIns="91425" wrap="square" tIns="91425">
            <a:normAutofit fontScale="90000"/>
          </a:bodyPr>
          <a:lstStyle/>
          <a:p>
            <a:pPr indent="0" lvl="0" marL="13334" rtl="0" algn="l">
              <a:spcBef>
                <a:spcPts val="0"/>
              </a:spcBef>
              <a:spcAft>
                <a:spcPts val="0"/>
              </a:spcAft>
              <a:buNone/>
            </a:pPr>
            <a:r>
              <a:rPr b="1" lang="en" sz="2600">
                <a:solidFill>
                  <a:srgbClr val="389C64"/>
                </a:solidFill>
                <a:latin typeface="DM Sans"/>
                <a:ea typeface="DM Sans"/>
                <a:cs typeface="DM Sans"/>
                <a:sym typeface="DM Sans"/>
              </a:rPr>
              <a:t>Appreciation and </a:t>
            </a:r>
            <a:r>
              <a:rPr b="1" lang="en" sz="2600">
                <a:solidFill>
                  <a:srgbClr val="389C64"/>
                </a:solidFill>
                <a:latin typeface="DM Sans"/>
                <a:ea typeface="DM Sans"/>
                <a:cs typeface="DM Sans"/>
                <a:sym typeface="DM Sans"/>
              </a:rPr>
              <a:t>Thank Yous</a:t>
            </a:r>
            <a:r>
              <a:rPr b="1" lang="en" sz="2600">
                <a:solidFill>
                  <a:srgbClr val="389C64"/>
                </a:solidFill>
                <a:latin typeface="DM Sans"/>
                <a:ea typeface="DM Sans"/>
                <a:cs typeface="DM Sans"/>
                <a:sym typeface="DM Sans"/>
              </a:rPr>
              <a:t>!</a:t>
            </a:r>
            <a:endParaRPr/>
          </a:p>
        </p:txBody>
      </p:sp>
      <p:sp>
        <p:nvSpPr>
          <p:cNvPr id="269" name="Google Shape;269;p48"/>
          <p:cNvSpPr txBox="1"/>
          <p:nvPr>
            <p:ph idx="1" type="body"/>
          </p:nvPr>
        </p:nvSpPr>
        <p:spPr>
          <a:xfrm>
            <a:off x="533600" y="1106275"/>
            <a:ext cx="8221800" cy="3416400"/>
          </a:xfrm>
          <a:prstGeom prst="rect">
            <a:avLst/>
          </a:prstGeom>
        </p:spPr>
        <p:txBody>
          <a:bodyPr anchorCtr="0" anchor="t" bIns="91425" lIns="91425" spcFirstLastPara="1" rIns="91425" wrap="square" tIns="91425">
            <a:normAutofit fontScale="92500" lnSpcReduction="20000"/>
          </a:bodyPr>
          <a:lstStyle/>
          <a:p>
            <a:pPr indent="0" lvl="0" marL="0" marR="201295" rtl="0" algn="l">
              <a:lnSpc>
                <a:spcPct val="150000"/>
              </a:lnSpc>
              <a:spcBef>
                <a:spcPts val="0"/>
              </a:spcBef>
              <a:spcAft>
                <a:spcPts val="0"/>
              </a:spcAft>
              <a:buNone/>
            </a:pPr>
            <a:r>
              <a:rPr lang="en" sz="1600">
                <a:solidFill>
                  <a:schemeClr val="dk1"/>
                </a:solidFill>
                <a:latin typeface="Roboto"/>
                <a:ea typeface="Roboto"/>
                <a:cs typeface="Roboto"/>
                <a:sym typeface="Roboto"/>
              </a:rPr>
              <a:t>I appreciate everyone for taking time out of their busy day to learn more about presenting for young audiences. A sincere thank you to our guests </a:t>
            </a:r>
            <a:r>
              <a:rPr lang="en" sz="1600">
                <a:solidFill>
                  <a:srgbClr val="389C64"/>
                </a:solidFill>
                <a:latin typeface="Roboto"/>
                <a:ea typeface="Roboto"/>
                <a:cs typeface="Roboto"/>
                <a:sym typeface="Roboto"/>
              </a:rPr>
              <a:t>Dr. Terri-Lynn Brennan </a:t>
            </a:r>
            <a:r>
              <a:rPr lang="en" sz="1600">
                <a:solidFill>
                  <a:schemeClr val="dk1"/>
                </a:solidFill>
                <a:latin typeface="Roboto"/>
                <a:ea typeface="Roboto"/>
                <a:cs typeface="Roboto"/>
                <a:sym typeface="Roboto"/>
              </a:rPr>
              <a:t>and </a:t>
            </a:r>
            <a:r>
              <a:rPr lang="en" sz="1600">
                <a:solidFill>
                  <a:srgbClr val="389C64"/>
                </a:solidFill>
                <a:latin typeface="Roboto"/>
                <a:ea typeface="Roboto"/>
                <a:cs typeface="Roboto"/>
                <a:sym typeface="Roboto"/>
              </a:rPr>
              <a:t>Sandy Irvin </a:t>
            </a:r>
            <a:r>
              <a:rPr lang="en" sz="1600">
                <a:solidFill>
                  <a:schemeClr val="dk1"/>
                </a:solidFill>
                <a:latin typeface="Roboto"/>
                <a:ea typeface="Roboto"/>
                <a:cs typeface="Roboto"/>
                <a:sym typeface="Roboto"/>
              </a:rPr>
              <a:t>for </a:t>
            </a:r>
            <a:r>
              <a:rPr lang="en" sz="1600">
                <a:solidFill>
                  <a:schemeClr val="dk1"/>
                </a:solidFill>
                <a:latin typeface="Roboto"/>
                <a:ea typeface="Roboto"/>
                <a:cs typeface="Roboto"/>
                <a:sym typeface="Roboto"/>
              </a:rPr>
              <a:t>sharing</a:t>
            </a:r>
            <a:r>
              <a:rPr lang="en" sz="1600">
                <a:solidFill>
                  <a:schemeClr val="dk1"/>
                </a:solidFill>
                <a:latin typeface="Roboto"/>
                <a:ea typeface="Roboto"/>
                <a:cs typeface="Roboto"/>
                <a:sym typeface="Roboto"/>
              </a:rPr>
              <a:t> their wealth of knowledge and real </a:t>
            </a:r>
            <a:r>
              <a:rPr lang="en" sz="1600">
                <a:solidFill>
                  <a:schemeClr val="dk1"/>
                </a:solidFill>
                <a:latin typeface="Roboto"/>
                <a:ea typeface="Roboto"/>
                <a:cs typeface="Roboto"/>
                <a:sym typeface="Roboto"/>
              </a:rPr>
              <a:t>world</a:t>
            </a:r>
            <a:r>
              <a:rPr lang="en" sz="1600">
                <a:solidFill>
                  <a:schemeClr val="dk1"/>
                </a:solidFill>
                <a:latin typeface="Roboto"/>
                <a:ea typeface="Roboto"/>
                <a:cs typeface="Roboto"/>
                <a:sym typeface="Roboto"/>
              </a:rPr>
              <a:t> insight.</a:t>
            </a:r>
            <a:endParaRPr sz="1600">
              <a:solidFill>
                <a:schemeClr val="dk1"/>
              </a:solidFill>
              <a:latin typeface="Roboto"/>
              <a:ea typeface="Roboto"/>
              <a:cs typeface="Roboto"/>
              <a:sym typeface="Roboto"/>
            </a:endParaRPr>
          </a:p>
          <a:p>
            <a:pPr indent="0" lvl="0" marL="0" marR="201295" rtl="0" algn="l">
              <a:lnSpc>
                <a:spcPct val="150000"/>
              </a:lnSpc>
              <a:spcBef>
                <a:spcPts val="0"/>
              </a:spcBef>
              <a:spcAft>
                <a:spcPts val="0"/>
              </a:spcAft>
              <a:buNone/>
            </a:pPr>
            <a:r>
              <a:t/>
            </a:r>
            <a:endParaRPr sz="840">
              <a:solidFill>
                <a:schemeClr val="dk1"/>
              </a:solidFill>
              <a:latin typeface="Roboto"/>
              <a:ea typeface="Roboto"/>
              <a:cs typeface="Roboto"/>
              <a:sym typeface="Roboto"/>
            </a:endParaRPr>
          </a:p>
          <a:p>
            <a:pPr indent="0" lvl="0" marL="0" marR="201295" rtl="0" algn="l">
              <a:lnSpc>
                <a:spcPct val="150000"/>
              </a:lnSpc>
              <a:spcBef>
                <a:spcPts val="0"/>
              </a:spcBef>
              <a:spcAft>
                <a:spcPts val="0"/>
              </a:spcAft>
              <a:buNone/>
            </a:pPr>
            <a:r>
              <a:rPr lang="en" sz="1600">
                <a:solidFill>
                  <a:schemeClr val="dk1"/>
                </a:solidFill>
                <a:latin typeface="Roboto"/>
                <a:ea typeface="Roboto"/>
                <a:cs typeface="Roboto"/>
                <a:sym typeface="Roboto"/>
              </a:rPr>
              <a:t>I would also like to thank </a:t>
            </a:r>
            <a:r>
              <a:rPr lang="en" sz="1600">
                <a:solidFill>
                  <a:srgbClr val="389C64"/>
                </a:solidFill>
                <a:latin typeface="Roboto"/>
                <a:ea typeface="Roboto"/>
                <a:cs typeface="Roboto"/>
                <a:sym typeface="Roboto"/>
              </a:rPr>
              <a:t>The Department of Canadian Heritage </a:t>
            </a:r>
            <a:r>
              <a:rPr lang="en" sz="1600">
                <a:solidFill>
                  <a:schemeClr val="dk1"/>
                </a:solidFill>
                <a:latin typeface="Roboto"/>
                <a:ea typeface="Roboto"/>
                <a:cs typeface="Roboto"/>
                <a:sym typeface="Roboto"/>
              </a:rPr>
              <a:t>for their financial support.</a:t>
            </a:r>
            <a:endParaRPr b="1" sz="1600">
              <a:solidFill>
                <a:schemeClr val="dk1"/>
              </a:solidFill>
              <a:latin typeface="Roboto"/>
              <a:ea typeface="Roboto"/>
              <a:cs typeface="Roboto"/>
              <a:sym typeface="Roboto"/>
            </a:endParaRPr>
          </a:p>
          <a:p>
            <a:pPr indent="0" lvl="0" marL="0" marR="201295" rtl="0" algn="l">
              <a:lnSpc>
                <a:spcPct val="150000"/>
              </a:lnSpc>
              <a:spcBef>
                <a:spcPts val="0"/>
              </a:spcBef>
              <a:spcAft>
                <a:spcPts val="0"/>
              </a:spcAft>
              <a:buNone/>
            </a:pPr>
            <a:r>
              <a:t/>
            </a:r>
            <a:endParaRPr sz="700">
              <a:solidFill>
                <a:schemeClr val="dk1"/>
              </a:solidFill>
              <a:latin typeface="Roboto"/>
              <a:ea typeface="Roboto"/>
              <a:cs typeface="Roboto"/>
              <a:sym typeface="Roboto"/>
            </a:endParaRPr>
          </a:p>
          <a:p>
            <a:pPr indent="0" lvl="0" marL="0" marR="201295" rtl="0" algn="l">
              <a:lnSpc>
                <a:spcPct val="150000"/>
              </a:lnSpc>
              <a:spcBef>
                <a:spcPts val="0"/>
              </a:spcBef>
              <a:spcAft>
                <a:spcPts val="0"/>
              </a:spcAft>
              <a:buNone/>
            </a:pPr>
            <a:r>
              <a:rPr lang="en" sz="1600">
                <a:solidFill>
                  <a:schemeClr val="dk1"/>
                </a:solidFill>
                <a:latin typeface="Roboto"/>
                <a:ea typeface="Roboto"/>
                <a:cs typeface="Roboto"/>
                <a:sym typeface="Roboto"/>
              </a:rPr>
              <a:t>Should you have any additional questions feel free to reach out to me at </a:t>
            </a:r>
            <a:r>
              <a:rPr lang="en" sz="1600" u="sng">
                <a:solidFill>
                  <a:schemeClr val="hlink"/>
                </a:solidFill>
                <a:latin typeface="Roboto"/>
                <a:ea typeface="Roboto"/>
                <a:cs typeface="Roboto"/>
                <a:sym typeface="Roboto"/>
                <a:hlinkClick r:id="rId3"/>
              </a:rPr>
              <a:t>joannechurchill2@gmail.com</a:t>
            </a:r>
            <a:r>
              <a:rPr lang="en" sz="1600">
                <a:solidFill>
                  <a:schemeClr val="dk1"/>
                </a:solidFill>
                <a:latin typeface="Roboto"/>
                <a:ea typeface="Roboto"/>
                <a:cs typeface="Roboto"/>
                <a:sym typeface="Roboto"/>
              </a:rPr>
              <a:t>  Additionally, if you know of any volunteer groups/teams/ organizations in your community - or beyond - who might also be interested in becoming a presenter, please share this information or have them contact me.  Additionally, </a:t>
            </a:r>
            <a:r>
              <a:rPr lang="en" sz="1600">
                <a:solidFill>
                  <a:schemeClr val="dk1"/>
                </a:solidFill>
                <a:latin typeface="Roboto"/>
                <a:ea typeface="Roboto"/>
                <a:cs typeface="Roboto"/>
                <a:sym typeface="Roboto"/>
              </a:rPr>
              <a:t>I encourage you to go to the Ontario Presents website to access the e-document “</a:t>
            </a:r>
            <a:r>
              <a:rPr lang="en" sz="1600" u="sng">
                <a:solidFill>
                  <a:schemeClr val="hlink"/>
                </a:solidFill>
                <a:latin typeface="Roboto"/>
                <a:ea typeface="Roboto"/>
                <a:cs typeface="Roboto"/>
                <a:sym typeface="Roboto"/>
                <a:hlinkClick r:id="rId4"/>
              </a:rPr>
              <a:t>From Seed to Season</a:t>
            </a:r>
            <a:r>
              <a:rPr lang="en" sz="1600">
                <a:solidFill>
                  <a:schemeClr val="dk1"/>
                </a:solidFill>
                <a:latin typeface="Roboto"/>
                <a:ea typeface="Roboto"/>
                <a:cs typeface="Roboto"/>
                <a:sym typeface="Roboto"/>
              </a:rPr>
              <a:t>” and browse the other essential presenting resources on the site.</a:t>
            </a:r>
            <a:endParaRPr sz="1600">
              <a:solidFill>
                <a:schemeClr val="dk1"/>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9"/>
          <p:cNvSpPr txBox="1"/>
          <p:nvPr>
            <p:ph type="title"/>
          </p:nvPr>
        </p:nvSpPr>
        <p:spPr>
          <a:xfrm>
            <a:off x="384300" y="486525"/>
            <a:ext cx="8375400" cy="1086300"/>
          </a:xfrm>
          <a:prstGeom prst="rect">
            <a:avLst/>
          </a:prstGeom>
        </p:spPr>
        <p:txBody>
          <a:bodyPr anchorCtr="0" anchor="t" bIns="91425" lIns="91425" spcFirstLastPara="1" rIns="91425" wrap="square" tIns="91425">
            <a:normAutofit fontScale="90000"/>
          </a:bodyPr>
          <a:lstStyle/>
          <a:p>
            <a:pPr indent="0" lvl="0" marL="13334" rtl="0" algn="ctr">
              <a:spcBef>
                <a:spcPts val="0"/>
              </a:spcBef>
              <a:spcAft>
                <a:spcPts val="0"/>
              </a:spcAft>
              <a:buNone/>
            </a:pPr>
            <a:r>
              <a:t/>
            </a:r>
            <a:endParaRPr b="1" sz="2933">
              <a:solidFill>
                <a:srgbClr val="389C64"/>
              </a:solidFill>
              <a:latin typeface="DM Sans"/>
              <a:ea typeface="DM Sans"/>
              <a:cs typeface="DM Sans"/>
              <a:sym typeface="DM Sans"/>
            </a:endParaRPr>
          </a:p>
          <a:p>
            <a:pPr indent="0" lvl="0" marL="13334" rtl="0" algn="ctr">
              <a:spcBef>
                <a:spcPts val="0"/>
              </a:spcBef>
              <a:spcAft>
                <a:spcPts val="0"/>
              </a:spcAft>
              <a:buNone/>
            </a:pPr>
            <a:r>
              <a:rPr b="1" lang="en" sz="2933">
                <a:solidFill>
                  <a:srgbClr val="389C64"/>
                </a:solidFill>
                <a:latin typeface="DM Sans"/>
                <a:ea typeface="DM Sans"/>
                <a:cs typeface="DM Sans"/>
                <a:sym typeface="DM Sans"/>
              </a:rPr>
              <a:t>Mark your Calendars!</a:t>
            </a:r>
            <a:endParaRPr b="1" sz="2933">
              <a:solidFill>
                <a:srgbClr val="389C64"/>
              </a:solidFill>
              <a:latin typeface="DM Sans"/>
              <a:ea typeface="DM Sans"/>
              <a:cs typeface="DM Sans"/>
              <a:sym typeface="DM Sans"/>
            </a:endParaRPr>
          </a:p>
          <a:p>
            <a:pPr indent="0" lvl="0" marL="13334" rtl="0" algn="ctr">
              <a:spcBef>
                <a:spcPts val="0"/>
              </a:spcBef>
              <a:spcAft>
                <a:spcPts val="0"/>
              </a:spcAft>
              <a:buNone/>
            </a:pPr>
            <a:r>
              <a:rPr b="1" lang="en" sz="2600">
                <a:solidFill>
                  <a:srgbClr val="389C64"/>
                </a:solidFill>
                <a:latin typeface="DM Sans"/>
                <a:ea typeface="DM Sans"/>
                <a:cs typeface="DM Sans"/>
                <a:sym typeface="DM Sans"/>
              </a:rPr>
              <a:t>  </a:t>
            </a:r>
            <a:endParaRPr/>
          </a:p>
        </p:txBody>
      </p:sp>
      <p:sp>
        <p:nvSpPr>
          <p:cNvPr id="275" name="Google Shape;275;p49"/>
          <p:cNvSpPr txBox="1"/>
          <p:nvPr>
            <p:ph idx="1" type="body"/>
          </p:nvPr>
        </p:nvSpPr>
        <p:spPr>
          <a:xfrm>
            <a:off x="537900" y="1129575"/>
            <a:ext cx="8221800" cy="3416400"/>
          </a:xfrm>
          <a:prstGeom prst="rect">
            <a:avLst/>
          </a:prstGeom>
        </p:spPr>
        <p:txBody>
          <a:bodyPr anchorCtr="0" anchor="t" bIns="91425" lIns="91425" spcFirstLastPara="1" rIns="91425" wrap="square" tIns="91425">
            <a:normAutofit lnSpcReduction="20000"/>
          </a:bodyPr>
          <a:lstStyle/>
          <a:p>
            <a:pPr indent="0" lvl="0" marL="0" marR="201295" rtl="0" algn="ctr">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marR="201295" rtl="0" algn="ctr">
              <a:lnSpc>
                <a:spcPct val="150000"/>
              </a:lnSpc>
              <a:spcBef>
                <a:spcPts val="0"/>
              </a:spcBef>
              <a:spcAft>
                <a:spcPts val="0"/>
              </a:spcAft>
              <a:buNone/>
            </a:pPr>
            <a:r>
              <a:t/>
            </a:r>
            <a:endParaRPr sz="1400">
              <a:solidFill>
                <a:schemeClr val="dk1"/>
              </a:solidFill>
              <a:latin typeface="Roboto"/>
              <a:ea typeface="Roboto"/>
              <a:cs typeface="Roboto"/>
              <a:sym typeface="Roboto"/>
            </a:endParaRPr>
          </a:p>
          <a:p>
            <a:pPr indent="0" lvl="0" marL="0" marR="201295" rtl="0" algn="ctr">
              <a:lnSpc>
                <a:spcPct val="150000"/>
              </a:lnSpc>
              <a:spcBef>
                <a:spcPts val="0"/>
              </a:spcBef>
              <a:spcAft>
                <a:spcPts val="0"/>
              </a:spcAft>
              <a:buNone/>
            </a:pPr>
            <a:r>
              <a:rPr lang="en" sz="1500">
                <a:solidFill>
                  <a:schemeClr val="dk1"/>
                </a:solidFill>
                <a:latin typeface="Roboto"/>
                <a:ea typeface="Roboto"/>
                <a:cs typeface="Roboto"/>
                <a:sym typeface="Roboto"/>
              </a:rPr>
              <a:t>I invite everyone to the next Webinar Session </a:t>
            </a:r>
            <a:endParaRPr sz="1500">
              <a:solidFill>
                <a:schemeClr val="dk1"/>
              </a:solidFill>
              <a:latin typeface="Roboto"/>
              <a:ea typeface="Roboto"/>
              <a:cs typeface="Roboto"/>
              <a:sym typeface="Roboto"/>
            </a:endParaRPr>
          </a:p>
          <a:p>
            <a:pPr indent="0" lvl="0" marL="0" marR="201295" rtl="0" algn="ctr">
              <a:lnSpc>
                <a:spcPct val="150000"/>
              </a:lnSpc>
              <a:spcBef>
                <a:spcPts val="0"/>
              </a:spcBef>
              <a:spcAft>
                <a:spcPts val="0"/>
              </a:spcAft>
              <a:buNone/>
            </a:pPr>
            <a:r>
              <a:rPr b="1" lang="en">
                <a:solidFill>
                  <a:srgbClr val="222222"/>
                </a:solidFill>
                <a:highlight>
                  <a:srgbClr val="FFFFFF"/>
                </a:highlight>
                <a:latin typeface="Roboto"/>
                <a:ea typeface="Roboto"/>
                <a:cs typeface="Roboto"/>
                <a:sym typeface="Roboto"/>
              </a:rPr>
              <a:t>“A Time to Reflect” on Wednesday March 20, 2024 at 1:00 PM  </a:t>
            </a:r>
            <a:endParaRPr b="1">
              <a:solidFill>
                <a:srgbClr val="222222"/>
              </a:solidFill>
              <a:highlight>
                <a:srgbClr val="FFFFFF"/>
              </a:highlight>
              <a:latin typeface="Roboto"/>
              <a:ea typeface="Roboto"/>
              <a:cs typeface="Roboto"/>
              <a:sym typeface="Roboto"/>
            </a:endParaRPr>
          </a:p>
          <a:p>
            <a:pPr indent="0" lvl="0" marL="0" marR="201295" rtl="0" algn="ctr">
              <a:lnSpc>
                <a:spcPct val="150000"/>
              </a:lnSpc>
              <a:spcBef>
                <a:spcPts val="0"/>
              </a:spcBef>
              <a:spcAft>
                <a:spcPts val="0"/>
              </a:spcAft>
              <a:buNone/>
            </a:pPr>
            <a:r>
              <a:t/>
            </a:r>
            <a:endParaRPr b="1" sz="700">
              <a:solidFill>
                <a:srgbClr val="222222"/>
              </a:solidFill>
              <a:highlight>
                <a:srgbClr val="FFFFFF"/>
              </a:highlight>
              <a:latin typeface="Roboto"/>
              <a:ea typeface="Roboto"/>
              <a:cs typeface="Roboto"/>
              <a:sym typeface="Roboto"/>
            </a:endParaRPr>
          </a:p>
          <a:p>
            <a:pPr indent="0" lvl="0" marL="0" marR="201295" rtl="0" algn="ctr">
              <a:lnSpc>
                <a:spcPct val="150000"/>
              </a:lnSpc>
              <a:spcBef>
                <a:spcPts val="0"/>
              </a:spcBef>
              <a:spcAft>
                <a:spcPts val="0"/>
              </a:spcAft>
              <a:buNone/>
            </a:pPr>
            <a:r>
              <a:rPr b="1" lang="en" sz="1500">
                <a:solidFill>
                  <a:srgbClr val="222222"/>
                </a:solidFill>
                <a:highlight>
                  <a:srgbClr val="FFFFFF"/>
                </a:highlight>
              </a:rPr>
              <a:t>FREE Zoom chat</a:t>
            </a:r>
            <a:r>
              <a:rPr lang="en" sz="1500">
                <a:solidFill>
                  <a:srgbClr val="222222"/>
                </a:solidFill>
                <a:highlight>
                  <a:srgbClr val="FFFFFF"/>
                </a:highlight>
              </a:rPr>
              <a:t> with new presenters who have been using “From Seed to Season.” </a:t>
            </a:r>
            <a:endParaRPr sz="1500">
              <a:solidFill>
                <a:srgbClr val="222222"/>
              </a:solidFill>
              <a:highlight>
                <a:srgbClr val="FFFFFF"/>
              </a:highlight>
            </a:endParaRPr>
          </a:p>
          <a:p>
            <a:pPr indent="0" lvl="0" marL="0" marR="201295" rtl="0" algn="ctr">
              <a:lnSpc>
                <a:spcPct val="150000"/>
              </a:lnSpc>
              <a:spcBef>
                <a:spcPts val="0"/>
              </a:spcBef>
              <a:spcAft>
                <a:spcPts val="0"/>
              </a:spcAft>
              <a:buNone/>
            </a:pPr>
            <a:r>
              <a:rPr lang="en" sz="1500">
                <a:solidFill>
                  <a:srgbClr val="222222"/>
                </a:solidFill>
                <a:highlight>
                  <a:srgbClr val="FFFFFF"/>
                </a:highlight>
              </a:rPr>
              <a:t>A time to reflect on their presenting successes and challenges to date.</a:t>
            </a:r>
            <a:endParaRPr sz="1500">
              <a:solidFill>
                <a:srgbClr val="222222"/>
              </a:solidFill>
              <a:highlight>
                <a:srgbClr val="FFFFFF"/>
              </a:highlight>
            </a:endParaRPr>
          </a:p>
          <a:p>
            <a:pPr indent="0" lvl="0" marL="0" rtl="0" algn="ctr">
              <a:lnSpc>
                <a:spcPct val="100000"/>
              </a:lnSpc>
              <a:spcBef>
                <a:spcPts val="1505"/>
              </a:spcBef>
              <a:spcAft>
                <a:spcPts val="0"/>
              </a:spcAft>
              <a:buNone/>
            </a:pPr>
            <a:r>
              <a:t/>
            </a:r>
            <a:endParaRPr b="1" sz="1300">
              <a:solidFill>
                <a:srgbClr val="389C64"/>
              </a:solidFill>
              <a:latin typeface="Roboto"/>
              <a:ea typeface="Roboto"/>
              <a:cs typeface="Roboto"/>
              <a:sym typeface="Roboto"/>
            </a:endParaRPr>
          </a:p>
          <a:p>
            <a:pPr indent="0" lvl="0" marL="0" rtl="0" algn="ctr">
              <a:lnSpc>
                <a:spcPct val="100000"/>
              </a:lnSpc>
              <a:spcBef>
                <a:spcPts val="1505"/>
              </a:spcBef>
              <a:spcAft>
                <a:spcPts val="0"/>
              </a:spcAft>
              <a:buClr>
                <a:schemeClr val="dk1"/>
              </a:buClr>
              <a:buSzPts val="1100"/>
              <a:buFont typeface="Arial"/>
              <a:buNone/>
            </a:pPr>
            <a:r>
              <a:rPr b="1" lang="en" sz="2600">
                <a:solidFill>
                  <a:srgbClr val="389C64"/>
                </a:solidFill>
                <a:latin typeface="Roboto"/>
                <a:ea typeface="Roboto"/>
                <a:cs typeface="Roboto"/>
                <a:sym typeface="Roboto"/>
              </a:rPr>
              <a:t>Thank you and Good bye!</a:t>
            </a:r>
            <a:endParaRPr sz="1500">
              <a:solidFill>
                <a:srgbClr val="222222"/>
              </a:solidFill>
              <a:highlight>
                <a:srgbClr val="FFFFFF"/>
              </a:highlight>
            </a:endParaRPr>
          </a:p>
          <a:p>
            <a:pPr indent="0" lvl="0" marL="0" marR="201295" rtl="0" algn="ctr">
              <a:lnSpc>
                <a:spcPct val="150000"/>
              </a:lnSpc>
              <a:spcBef>
                <a:spcPts val="0"/>
              </a:spcBef>
              <a:spcAft>
                <a:spcPts val="0"/>
              </a:spcAft>
              <a:buNone/>
            </a:pPr>
            <a:r>
              <a:t/>
            </a:r>
            <a:endParaRPr sz="1500">
              <a:solidFill>
                <a:srgbClr val="222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1905"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What’s this Webinar all about?</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77" name="Google Shape;77;p16"/>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70000"/>
          </a:bodyPr>
          <a:lstStyle/>
          <a:p>
            <a:pPr indent="0" lvl="0" marL="0" rtl="0" algn="l">
              <a:lnSpc>
                <a:spcPct val="150000"/>
              </a:lnSpc>
              <a:spcBef>
                <a:spcPts val="0"/>
              </a:spcBef>
              <a:spcAft>
                <a:spcPts val="0"/>
              </a:spcAft>
              <a:buClr>
                <a:schemeClr val="dk1"/>
              </a:buClr>
              <a:buSzPct val="53472"/>
              <a:buFont typeface="Arial"/>
              <a:buNone/>
            </a:pPr>
            <a:r>
              <a:rPr lang="en" sz="2057">
                <a:solidFill>
                  <a:schemeClr val="dk1"/>
                </a:solidFill>
                <a:latin typeface="Roboto"/>
                <a:ea typeface="Roboto"/>
                <a:cs typeface="Roboto"/>
                <a:sym typeface="Roboto"/>
              </a:rPr>
              <a:t>This session is </a:t>
            </a:r>
            <a:r>
              <a:rPr lang="en" sz="2057">
                <a:solidFill>
                  <a:schemeClr val="dk1"/>
                </a:solidFill>
                <a:latin typeface="Roboto"/>
                <a:ea typeface="Roboto"/>
                <a:cs typeface="Roboto"/>
                <a:sym typeface="Roboto"/>
              </a:rPr>
              <a:t>the second webinar in Ontario Presents’ </a:t>
            </a:r>
            <a:r>
              <a:rPr b="1" lang="en" sz="2057">
                <a:solidFill>
                  <a:schemeClr val="dk1"/>
                </a:solidFill>
                <a:latin typeface="Roboto"/>
                <a:ea typeface="Roboto"/>
                <a:cs typeface="Roboto"/>
                <a:sym typeface="Roboto"/>
              </a:rPr>
              <a:t>Continuing Learning Series</a:t>
            </a:r>
            <a:r>
              <a:rPr lang="en" sz="2057">
                <a:solidFill>
                  <a:schemeClr val="dk1"/>
                </a:solidFill>
                <a:latin typeface="Roboto"/>
                <a:ea typeface="Roboto"/>
                <a:cs typeface="Roboto"/>
                <a:sym typeface="Roboto"/>
              </a:rPr>
              <a:t> in support of the </a:t>
            </a:r>
            <a:r>
              <a:rPr lang="en" sz="2057">
                <a:solidFill>
                  <a:schemeClr val="dk1"/>
                </a:solidFill>
                <a:latin typeface="Roboto"/>
                <a:ea typeface="Roboto"/>
                <a:cs typeface="Roboto"/>
                <a:sym typeface="Roboto"/>
              </a:rPr>
              <a:t>digital document </a:t>
            </a:r>
            <a:r>
              <a:rPr lang="en" sz="2057">
                <a:solidFill>
                  <a:schemeClr val="dk1"/>
                </a:solidFill>
                <a:latin typeface="Roboto"/>
                <a:ea typeface="Roboto"/>
                <a:cs typeface="Roboto"/>
                <a:sym typeface="Roboto"/>
              </a:rPr>
              <a:t>“</a:t>
            </a:r>
            <a:r>
              <a:rPr lang="en" sz="2057">
                <a:solidFill>
                  <a:srgbClr val="339966"/>
                </a:solidFill>
                <a:latin typeface="Roboto"/>
                <a:ea typeface="Roboto"/>
                <a:cs typeface="Roboto"/>
                <a:sym typeface="Roboto"/>
              </a:rPr>
              <a:t>From Seed to Season: How to Grow as a New Young Audience Presenter.</a:t>
            </a:r>
            <a:r>
              <a:rPr lang="en" sz="2057">
                <a:solidFill>
                  <a:schemeClr val="dk1"/>
                </a:solidFill>
                <a:latin typeface="Roboto"/>
                <a:ea typeface="Roboto"/>
                <a:cs typeface="Roboto"/>
                <a:sym typeface="Roboto"/>
              </a:rPr>
              <a:t>”  </a:t>
            </a:r>
            <a:endParaRPr sz="2057">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ct val="53472"/>
              <a:buFont typeface="Arial"/>
              <a:buNone/>
            </a:pPr>
            <a:r>
              <a:t/>
            </a:r>
            <a:endParaRPr sz="2057">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ct val="53472"/>
              <a:buFont typeface="Arial"/>
              <a:buNone/>
            </a:pPr>
            <a:r>
              <a:rPr lang="en" sz="2057">
                <a:solidFill>
                  <a:schemeClr val="dk1"/>
                </a:solidFill>
                <a:latin typeface="Roboto"/>
                <a:ea typeface="Roboto"/>
                <a:cs typeface="Roboto"/>
                <a:sym typeface="Roboto"/>
              </a:rPr>
              <a:t>The document was written to support </a:t>
            </a:r>
            <a:r>
              <a:rPr lang="en" sz="2057">
                <a:solidFill>
                  <a:srgbClr val="389C64"/>
                </a:solidFill>
                <a:latin typeface="Roboto"/>
                <a:ea typeface="Roboto"/>
                <a:cs typeface="Roboto"/>
                <a:sym typeface="Roboto"/>
              </a:rPr>
              <a:t>new</a:t>
            </a:r>
            <a:r>
              <a:rPr lang="en" sz="2057">
                <a:solidFill>
                  <a:schemeClr val="dk1"/>
                </a:solidFill>
                <a:latin typeface="Roboto"/>
                <a:ea typeface="Roboto"/>
                <a:cs typeface="Roboto"/>
                <a:sym typeface="Roboto"/>
              </a:rPr>
              <a:t> and </a:t>
            </a:r>
            <a:r>
              <a:rPr lang="en" sz="2057">
                <a:solidFill>
                  <a:srgbClr val="389C64"/>
                </a:solidFill>
                <a:latin typeface="Roboto"/>
                <a:ea typeface="Roboto"/>
                <a:cs typeface="Roboto"/>
                <a:sym typeface="Roboto"/>
              </a:rPr>
              <a:t>emerging presenters </a:t>
            </a:r>
            <a:r>
              <a:rPr lang="en" sz="2057">
                <a:solidFill>
                  <a:schemeClr val="dk1"/>
                </a:solidFill>
                <a:latin typeface="Roboto"/>
                <a:ea typeface="Roboto"/>
                <a:cs typeface="Roboto"/>
                <a:sym typeface="Roboto"/>
              </a:rPr>
              <a:t>in rural, remote and underserved communities to a</a:t>
            </a:r>
            <a:r>
              <a:rPr lang="en" sz="2057">
                <a:solidFill>
                  <a:schemeClr val="dk1"/>
                </a:solidFill>
                <a:latin typeface="Roboto"/>
                <a:ea typeface="Roboto"/>
                <a:cs typeface="Roboto"/>
                <a:sym typeface="Roboto"/>
              </a:rPr>
              <a:t>chieve their vision of connecting artists with children and youth in their community.  </a:t>
            </a:r>
            <a:endParaRPr sz="2057">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ct val="53472"/>
              <a:buFont typeface="Arial"/>
              <a:buNone/>
            </a:pPr>
            <a:r>
              <a:t/>
            </a:r>
            <a:endParaRPr sz="2057">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ct val="53472"/>
              <a:buFont typeface="Arial"/>
              <a:buNone/>
            </a:pPr>
            <a:r>
              <a:rPr lang="en" sz="2057">
                <a:solidFill>
                  <a:schemeClr val="dk1"/>
                </a:solidFill>
                <a:latin typeface="Roboto"/>
                <a:ea typeface="Roboto"/>
                <a:cs typeface="Roboto"/>
                <a:sym typeface="Roboto"/>
              </a:rPr>
              <a:t>The first webinar in January was a quick overview of the document and how its resources could be applied to a new young audience presenter. But today, this session is all about exploring 2 key elements of the presenting journey and offering an opportunity for viewers to ask questions and share experiences. Today, I’m thrilled to be joined by Dr. Terri-Lynn Brennan and Sandy Irvin to lead our discussions.</a:t>
            </a:r>
            <a:endParaRPr sz="2057">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ct val="78571"/>
              <a:buFont typeface="Arial"/>
              <a:buNone/>
            </a:pPr>
            <a:r>
              <a:t/>
            </a:r>
            <a:endParaRPr sz="14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1905"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Your Host</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83" name="Google Shape;83;p17"/>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Good afternoon, I’m your host for today’s webinar. My name is Joanne Churchill and I currently work as the Special Projects Consultant for Ontario Presents.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I am also the author of “From Seed to Season” and the Project Lead for the New Young Audience Presenter Project which aims to support new and emerging presenters. This project has been funded by the Canada Arts Presentation Fund (CAPF). </a:t>
            </a:r>
            <a:endParaRPr sz="1500">
              <a:solidFill>
                <a:schemeClr val="dk1"/>
              </a:solidFill>
              <a:latin typeface="Roboto"/>
              <a:ea typeface="Roboto"/>
              <a:cs typeface="Roboto"/>
              <a:sym typeface="Roboto"/>
            </a:endParaRPr>
          </a:p>
          <a:p>
            <a:pPr indent="0" lvl="0" marL="0" rtl="0" algn="l">
              <a:spcBef>
                <a:spcPts val="0"/>
              </a:spcBef>
              <a:spcAft>
                <a:spcPts val="0"/>
              </a:spcAft>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My background is in developing opportunities for children to access the performing arts in communities and schools. </a:t>
            </a:r>
            <a:endParaRPr sz="15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1905"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Today’s Topics and Format</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89" name="Google Shape;89;p18"/>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Today we will be discussing the following 2 key elements from “From Seed to Season” that are foundational components to every new and emerging presenting series or organization: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7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AutoNum type="arabicParenR"/>
            </a:pPr>
            <a:r>
              <a:rPr lang="en" sz="1500">
                <a:solidFill>
                  <a:schemeClr val="dk1"/>
                </a:solidFill>
                <a:latin typeface="Roboto"/>
                <a:ea typeface="Roboto"/>
                <a:cs typeface="Roboto"/>
                <a:sym typeface="Roboto"/>
              </a:rPr>
              <a:t>How to implement</a:t>
            </a:r>
            <a:r>
              <a:rPr b="1" lang="en" sz="1500">
                <a:solidFill>
                  <a:schemeClr val="dk1"/>
                </a:solidFill>
                <a:latin typeface="Roboto"/>
                <a:ea typeface="Roboto"/>
                <a:cs typeface="Roboto"/>
                <a:sym typeface="Roboto"/>
              </a:rPr>
              <a:t> EDIAD considerations</a:t>
            </a:r>
            <a:r>
              <a:rPr lang="en" sz="1500">
                <a:solidFill>
                  <a:schemeClr val="dk1"/>
                </a:solidFill>
                <a:latin typeface="Roboto"/>
                <a:ea typeface="Roboto"/>
                <a:cs typeface="Roboto"/>
                <a:sym typeface="Roboto"/>
              </a:rPr>
              <a:t> into a new YA series. </a:t>
            </a:r>
            <a:endParaRPr sz="15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rPr lang="en" sz="1500">
                <a:solidFill>
                  <a:schemeClr val="dk1"/>
                </a:solidFill>
                <a:latin typeface="Roboto"/>
                <a:ea typeface="Roboto"/>
                <a:cs typeface="Roboto"/>
                <a:sym typeface="Roboto"/>
              </a:rPr>
              <a:t>For the purposes of this discussion EDIAD refers to:</a:t>
            </a:r>
            <a:endParaRPr sz="15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rPr b="1" lang="en" sz="1500">
                <a:solidFill>
                  <a:schemeClr val="dk1"/>
                </a:solidFill>
                <a:latin typeface="Roboto"/>
                <a:ea typeface="Roboto"/>
                <a:cs typeface="Roboto"/>
                <a:sym typeface="Roboto"/>
              </a:rPr>
              <a:t>E - Equity  D - Diversity  I - Inclusion  A - Accessibility  D - Decolonization</a:t>
            </a:r>
            <a:endParaRPr b="1"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7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AutoNum type="arabicParenR"/>
            </a:pPr>
            <a:r>
              <a:rPr lang="en" sz="1500">
                <a:solidFill>
                  <a:schemeClr val="dk1"/>
                </a:solidFill>
                <a:latin typeface="Roboto"/>
                <a:ea typeface="Roboto"/>
                <a:cs typeface="Roboto"/>
                <a:sym typeface="Roboto"/>
              </a:rPr>
              <a:t>How to </a:t>
            </a:r>
            <a:r>
              <a:rPr b="1" lang="en" sz="1500">
                <a:solidFill>
                  <a:schemeClr val="dk1"/>
                </a:solidFill>
                <a:latin typeface="Roboto"/>
                <a:ea typeface="Roboto"/>
                <a:cs typeface="Roboto"/>
                <a:sym typeface="Roboto"/>
              </a:rPr>
              <a:t>identify and recruit new volunteers</a:t>
            </a:r>
            <a:r>
              <a:rPr lang="en" sz="1500">
                <a:solidFill>
                  <a:schemeClr val="dk1"/>
                </a:solidFill>
                <a:latin typeface="Roboto"/>
                <a:ea typeface="Roboto"/>
                <a:cs typeface="Roboto"/>
                <a:sym typeface="Roboto"/>
              </a:rPr>
              <a:t> in a post-pandemic world.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7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500">
                <a:solidFill>
                  <a:schemeClr val="dk1"/>
                </a:solidFill>
                <a:latin typeface="Roboto"/>
                <a:ea typeface="Roboto"/>
                <a:cs typeface="Roboto"/>
                <a:sym typeface="Roboto"/>
              </a:rPr>
              <a:t>We will start the webinar with a conversation with each of our guests followed by an opportunity for the viewers to ask questions. So please hold your questions till the our guests have finished their component. </a:t>
            </a:r>
            <a:endParaRPr sz="15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Welcome Dr.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95" name="Google Shape;95;p19"/>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Welcome </a:t>
            </a:r>
            <a:r>
              <a:rPr b="1" lang="en" sz="1500">
                <a:solidFill>
                  <a:schemeClr val="dk1"/>
                </a:solidFill>
                <a:latin typeface="Roboto"/>
                <a:ea typeface="Roboto"/>
                <a:cs typeface="Roboto"/>
                <a:sym typeface="Roboto"/>
              </a:rPr>
              <a:t>Dr. Terri-Lynn Brennan</a:t>
            </a:r>
            <a:r>
              <a:rPr lang="en" sz="1500">
                <a:solidFill>
                  <a:schemeClr val="dk1"/>
                </a:solidFill>
                <a:latin typeface="Roboto"/>
                <a:ea typeface="Roboto"/>
                <a:cs typeface="Roboto"/>
                <a:sym typeface="Roboto"/>
              </a:rPr>
              <a:t>! Dr. Brennan is the Administrative Director of Ontario Presents and the CEO of Inclusive Voices Incorporated.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Today she will be </a:t>
            </a:r>
            <a:r>
              <a:rPr lang="en" sz="1500">
                <a:solidFill>
                  <a:schemeClr val="dk1"/>
                </a:solidFill>
                <a:latin typeface="Roboto"/>
                <a:ea typeface="Roboto"/>
                <a:cs typeface="Roboto"/>
                <a:sym typeface="Roboto"/>
              </a:rPr>
              <a:t>sharing</a:t>
            </a:r>
            <a:r>
              <a:rPr lang="en" sz="1500">
                <a:solidFill>
                  <a:schemeClr val="dk1"/>
                </a:solidFill>
                <a:latin typeface="Roboto"/>
                <a:ea typeface="Roboto"/>
                <a:cs typeface="Roboto"/>
                <a:sym typeface="Roboto"/>
              </a:rPr>
              <a:t> her knowledge about implementing equity, diversity, inclusion, accessibility and decolonization awareness into a new presenting series.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Roboto"/>
                <a:ea typeface="Roboto"/>
                <a:cs typeface="Roboto"/>
                <a:sym typeface="Roboto"/>
              </a:rPr>
              <a:t>Welcome to the webinar series Terri, before we start this session would you be able to share with our participants a little about yourself?</a:t>
            </a:r>
            <a:endParaRPr sz="1500">
              <a:solidFill>
                <a:schemeClr val="dk1"/>
              </a:solidFill>
              <a:latin typeface="Roboto"/>
              <a:ea typeface="Roboto"/>
              <a:cs typeface="Roboto"/>
              <a:sym typeface="Roboto"/>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Introductions: Terri-Lynn Brennan</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01" name="Google Shape;101;p20"/>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Terri-Lynn introduces herself in her ancestral language of Mohawk.</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I live on Wolf Island, off the coast of Kingston, Ontario.  I’m of mixed heritage both Mohawk and British. My </a:t>
            </a:r>
            <a:r>
              <a:rPr lang="en" sz="1500">
                <a:solidFill>
                  <a:schemeClr val="dk1"/>
                </a:solidFill>
                <a:latin typeface="Roboto"/>
                <a:ea typeface="Roboto"/>
                <a:cs typeface="Roboto"/>
                <a:sym typeface="Roboto"/>
              </a:rPr>
              <a:t>family</a:t>
            </a:r>
            <a:r>
              <a:rPr lang="en" sz="1500">
                <a:solidFill>
                  <a:schemeClr val="dk1"/>
                </a:solidFill>
                <a:latin typeface="Roboto"/>
                <a:ea typeface="Roboto"/>
                <a:cs typeface="Roboto"/>
                <a:sym typeface="Roboto"/>
              </a:rPr>
              <a:t> comes from Six Nations at the Grand River, Brantford, Ontario.</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I encourage everyone to come to this meeting with an open mind, an open heart and with respect for everyone in the circle.</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We acknowledged that everyone has walked a different path than yourself, and so experiences and </a:t>
            </a:r>
            <a:r>
              <a:rPr lang="en" sz="1500">
                <a:solidFill>
                  <a:schemeClr val="dk1"/>
                </a:solidFill>
                <a:latin typeface="Roboto"/>
                <a:ea typeface="Roboto"/>
                <a:cs typeface="Roboto"/>
                <a:sym typeface="Roboto"/>
              </a:rPr>
              <a:t>thoughts</a:t>
            </a:r>
            <a:r>
              <a:rPr lang="en" sz="1500">
                <a:solidFill>
                  <a:schemeClr val="dk1"/>
                </a:solidFill>
                <a:latin typeface="Roboto"/>
                <a:ea typeface="Roboto"/>
                <a:cs typeface="Roboto"/>
                <a:sym typeface="Roboto"/>
              </a:rPr>
              <a:t> and feelings are going to be their own.</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We understand that every one of those criteria of an individual should be valued equally and weighted in a respectful way, without judgement.</a:t>
            </a:r>
            <a:endParaRPr sz="1500">
              <a:solidFill>
                <a:schemeClr val="dk1"/>
              </a:solidFill>
              <a:latin typeface="Roboto"/>
              <a:ea typeface="Roboto"/>
              <a:cs typeface="Roboto"/>
              <a:sym typeface="Roboto"/>
            </a:endParaRPr>
          </a:p>
          <a:p>
            <a:pPr indent="-323850" lvl="0" marL="457200" rtl="0" algn="l">
              <a:lnSpc>
                <a:spcPct val="15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And if doing so, we create a space where we are all welcome to share in conversation in a open, transparent and brave way.</a:t>
            </a:r>
            <a:endParaRPr sz="15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1505"/>
              </a:spcBef>
              <a:spcAft>
                <a:spcPts val="0"/>
              </a:spcAft>
              <a:buClr>
                <a:schemeClr val="dk1"/>
              </a:buClr>
              <a:buSzPct val="42307"/>
              <a:buFont typeface="Arial"/>
              <a:buNone/>
            </a:pPr>
            <a:r>
              <a:rPr b="1" lang="en" sz="2600">
                <a:solidFill>
                  <a:srgbClr val="389C64"/>
                </a:solidFill>
                <a:latin typeface="Roboto"/>
                <a:ea typeface="Roboto"/>
                <a:cs typeface="Roboto"/>
                <a:sym typeface="Roboto"/>
              </a:rPr>
              <a:t>Question #1:</a:t>
            </a:r>
            <a:endParaRPr b="1" sz="2600">
              <a:solidFill>
                <a:srgbClr val="389C64"/>
              </a:solidFill>
              <a:latin typeface="Roboto"/>
              <a:ea typeface="Roboto"/>
              <a:cs typeface="Roboto"/>
              <a:sym typeface="Roboto"/>
            </a:endParaRPr>
          </a:p>
          <a:p>
            <a:pPr indent="0" lvl="0" marL="0" rtl="0" algn="l">
              <a:spcBef>
                <a:spcPts val="0"/>
              </a:spcBef>
              <a:spcAft>
                <a:spcPts val="0"/>
              </a:spcAft>
              <a:buNone/>
            </a:pPr>
            <a:r>
              <a:t/>
            </a:r>
            <a:endParaRPr/>
          </a:p>
        </p:txBody>
      </p:sp>
      <p:sp>
        <p:nvSpPr>
          <p:cNvPr id="107" name="Google Shape;107;p21"/>
          <p:cNvSpPr txBox="1"/>
          <p:nvPr>
            <p:ph idx="1" type="body"/>
          </p:nvPr>
        </p:nvSpPr>
        <p:spPr>
          <a:xfrm>
            <a:off x="311700" y="1152600"/>
            <a:ext cx="8520600" cy="39909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rPr>
              <a:t>In preparation of this webinar, we discussed that if you could provide any overarching advice about implementing EDIAD considerations for a presenter, it would be emphasizing </a:t>
            </a:r>
            <a:r>
              <a:rPr b="1" lang="en">
                <a:solidFill>
                  <a:schemeClr val="dk1"/>
                </a:solidFill>
              </a:rPr>
              <a:t>prioritization. </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b="1" i="1" lang="en">
                <a:solidFill>
                  <a:schemeClr val="dk1"/>
                </a:solidFill>
              </a:rPr>
              <a:t>Can you give us some everyday examples of how a new or emerging young audience presenter can prioritize EDIAD as they are starting out on their presenting journey?</a:t>
            </a: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