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 id="2147483697" r:id="rId2"/>
  </p:sldMasterIdLst>
  <p:notesMasterIdLst>
    <p:notesMasterId r:id="rId47"/>
  </p:notesMasterIdLst>
  <p:sldIdLst>
    <p:sldId id="429" r:id="rId3"/>
    <p:sldId id="430" r:id="rId4"/>
    <p:sldId id="433" r:id="rId5"/>
    <p:sldId id="341" r:id="rId6"/>
    <p:sldId id="388" r:id="rId7"/>
    <p:sldId id="436" r:id="rId8"/>
    <p:sldId id="389" r:id="rId9"/>
    <p:sldId id="390" r:id="rId10"/>
    <p:sldId id="437" r:id="rId11"/>
    <p:sldId id="461" r:id="rId12"/>
    <p:sldId id="393" r:id="rId13"/>
    <p:sldId id="439" r:id="rId14"/>
    <p:sldId id="441" r:id="rId15"/>
    <p:sldId id="442" r:id="rId16"/>
    <p:sldId id="443" r:id="rId17"/>
    <p:sldId id="444" r:id="rId18"/>
    <p:sldId id="385" r:id="rId19"/>
    <p:sldId id="402" r:id="rId20"/>
    <p:sldId id="462" r:id="rId21"/>
    <p:sldId id="394" r:id="rId22"/>
    <p:sldId id="400" r:id="rId23"/>
    <p:sldId id="454" r:id="rId24"/>
    <p:sldId id="460" r:id="rId25"/>
    <p:sldId id="406" r:id="rId26"/>
    <p:sldId id="395" r:id="rId27"/>
    <p:sldId id="387" r:id="rId28"/>
    <p:sldId id="448" r:id="rId29"/>
    <p:sldId id="449" r:id="rId30"/>
    <p:sldId id="450" r:id="rId31"/>
    <p:sldId id="396" r:id="rId32"/>
    <p:sldId id="455" r:id="rId33"/>
    <p:sldId id="451" r:id="rId34"/>
    <p:sldId id="459" r:id="rId35"/>
    <p:sldId id="452" r:id="rId36"/>
    <p:sldId id="397" r:id="rId37"/>
    <p:sldId id="453" r:id="rId38"/>
    <p:sldId id="434" r:id="rId39"/>
    <p:sldId id="435" r:id="rId40"/>
    <p:sldId id="398" r:id="rId41"/>
    <p:sldId id="456" r:id="rId42"/>
    <p:sldId id="458" r:id="rId43"/>
    <p:sldId id="457" r:id="rId44"/>
    <p:sldId id="276" r:id="rId45"/>
    <p:sldId id="46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86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743" autoAdjust="0"/>
  </p:normalViewPr>
  <p:slideViewPr>
    <p:cSldViewPr snapToGrid="0">
      <p:cViewPr>
        <p:scale>
          <a:sx n="54" d="100"/>
          <a:sy n="54" d="100"/>
        </p:scale>
        <p:origin x="-96" y="-3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A7488-A57A-485B-AF76-1A84BF07525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CA"/>
        </a:p>
      </dgm:t>
    </dgm:pt>
    <dgm:pt modelId="{DE7F8EB1-C278-4188-A8FC-8C84AB3D4F34}">
      <dgm:prSet phldrT="[Text]" custT="1"/>
      <dgm:spPr/>
      <dgm:t>
        <a:bodyPr/>
        <a:lstStyle/>
        <a:p>
          <a:r>
            <a:rPr lang="en-CA" sz="3200" b="1" dirty="0" smtClean="0"/>
            <a:t>Your Website</a:t>
          </a:r>
          <a:endParaRPr lang="en-CA" sz="3200" b="1" dirty="0"/>
        </a:p>
      </dgm:t>
    </dgm:pt>
    <dgm:pt modelId="{E5675813-38A2-407C-8E0C-FD130977DC6E}" type="parTrans" cxnId="{0C58CA7B-BFD8-4D7D-8FDC-6DE657503C39}">
      <dgm:prSet/>
      <dgm:spPr/>
      <dgm:t>
        <a:bodyPr/>
        <a:lstStyle/>
        <a:p>
          <a:endParaRPr lang="en-CA"/>
        </a:p>
      </dgm:t>
    </dgm:pt>
    <dgm:pt modelId="{3B36E08D-A825-474A-98C8-2101DEDC3DEC}" type="sibTrans" cxnId="{0C58CA7B-BFD8-4D7D-8FDC-6DE657503C39}">
      <dgm:prSet/>
      <dgm:spPr/>
      <dgm:t>
        <a:bodyPr/>
        <a:lstStyle/>
        <a:p>
          <a:endParaRPr lang="en-CA"/>
        </a:p>
      </dgm:t>
    </dgm:pt>
    <dgm:pt modelId="{4CCEF2E1-C9C3-4DF2-BA9C-C5AE9EB370CA}">
      <dgm:prSet phldrT="[Text]"/>
      <dgm:spPr/>
      <dgm:t>
        <a:bodyPr/>
        <a:lstStyle/>
        <a:p>
          <a:r>
            <a:rPr lang="en-CA" dirty="0" smtClean="0"/>
            <a:t>Email</a:t>
          </a:r>
          <a:endParaRPr lang="en-CA" dirty="0"/>
        </a:p>
      </dgm:t>
    </dgm:pt>
    <dgm:pt modelId="{7F23F783-4255-4A60-847F-9AEEFBE71AC7}" type="parTrans" cxnId="{2D5B2F6D-F9AE-4BDC-BA56-9FB72BC88F05}">
      <dgm:prSet/>
      <dgm:spPr/>
      <dgm:t>
        <a:bodyPr/>
        <a:lstStyle/>
        <a:p>
          <a:endParaRPr lang="en-CA"/>
        </a:p>
      </dgm:t>
    </dgm:pt>
    <dgm:pt modelId="{BE304D14-8FB1-45EE-84BE-4029D72895C5}" type="sibTrans" cxnId="{2D5B2F6D-F9AE-4BDC-BA56-9FB72BC88F05}">
      <dgm:prSet/>
      <dgm:spPr/>
      <dgm:t>
        <a:bodyPr/>
        <a:lstStyle/>
        <a:p>
          <a:endParaRPr lang="en-CA"/>
        </a:p>
      </dgm:t>
    </dgm:pt>
    <dgm:pt modelId="{761B6574-98DE-4FE8-96C3-9EC995B1B650}">
      <dgm:prSet phldrT="[Text]"/>
      <dgm:spPr/>
      <dgm:t>
        <a:bodyPr/>
        <a:lstStyle/>
        <a:p>
          <a:r>
            <a:rPr lang="en-CA" dirty="0" smtClean="0"/>
            <a:t>Social Media</a:t>
          </a:r>
          <a:endParaRPr lang="en-CA" dirty="0"/>
        </a:p>
      </dgm:t>
    </dgm:pt>
    <dgm:pt modelId="{85D2BD6B-AD4C-4C09-ADAE-8CB5E96E1A6F}" type="parTrans" cxnId="{D2CD4B27-B70E-4C30-8716-6BBFA2A1ED54}">
      <dgm:prSet/>
      <dgm:spPr/>
      <dgm:t>
        <a:bodyPr/>
        <a:lstStyle/>
        <a:p>
          <a:endParaRPr lang="en-CA"/>
        </a:p>
      </dgm:t>
    </dgm:pt>
    <dgm:pt modelId="{24E28ABD-FD8B-4D85-A301-1AA2A1A90497}" type="sibTrans" cxnId="{D2CD4B27-B70E-4C30-8716-6BBFA2A1ED54}">
      <dgm:prSet/>
      <dgm:spPr/>
      <dgm:t>
        <a:bodyPr/>
        <a:lstStyle/>
        <a:p>
          <a:endParaRPr lang="en-CA"/>
        </a:p>
      </dgm:t>
    </dgm:pt>
    <dgm:pt modelId="{8D897DF3-EDE3-4FC7-B593-F02BCF05D39F}">
      <dgm:prSet phldrT="[Text]"/>
      <dgm:spPr/>
      <dgm:t>
        <a:bodyPr/>
        <a:lstStyle/>
        <a:p>
          <a:r>
            <a:rPr lang="en-CA" dirty="0" smtClean="0"/>
            <a:t>Word of Mouth</a:t>
          </a:r>
          <a:endParaRPr lang="en-CA" dirty="0"/>
        </a:p>
      </dgm:t>
    </dgm:pt>
    <dgm:pt modelId="{FFFB1D39-8769-4AF0-998E-F3246D684022}" type="parTrans" cxnId="{2A606201-8CB0-409E-BE50-2365742521D8}">
      <dgm:prSet/>
      <dgm:spPr/>
      <dgm:t>
        <a:bodyPr/>
        <a:lstStyle/>
        <a:p>
          <a:endParaRPr lang="en-CA"/>
        </a:p>
      </dgm:t>
    </dgm:pt>
    <dgm:pt modelId="{CDD587CB-1DE7-41D7-80CF-60D87A9F439F}" type="sibTrans" cxnId="{2A606201-8CB0-409E-BE50-2365742521D8}">
      <dgm:prSet/>
      <dgm:spPr/>
      <dgm:t>
        <a:bodyPr/>
        <a:lstStyle/>
        <a:p>
          <a:endParaRPr lang="en-CA"/>
        </a:p>
      </dgm:t>
    </dgm:pt>
    <dgm:pt modelId="{044CE088-6820-4D39-AE5D-8E1AED71CD08}">
      <dgm:prSet phldrT="[Text]"/>
      <dgm:spPr>
        <a:solidFill>
          <a:schemeClr val="accent6"/>
        </a:solidFill>
      </dgm:spPr>
      <dgm:t>
        <a:bodyPr/>
        <a:lstStyle/>
        <a:p>
          <a:r>
            <a:rPr lang="en-CA" dirty="0" smtClean="0"/>
            <a:t>Customer Service</a:t>
          </a:r>
          <a:endParaRPr lang="en-CA" dirty="0"/>
        </a:p>
      </dgm:t>
    </dgm:pt>
    <dgm:pt modelId="{0F62990C-4182-4D6E-A400-7DFB823EA2D7}" type="parTrans" cxnId="{5BC02EA5-9F61-429F-8AE0-D2FF9E24D3D1}">
      <dgm:prSet/>
      <dgm:spPr/>
      <dgm:t>
        <a:bodyPr/>
        <a:lstStyle/>
        <a:p>
          <a:endParaRPr lang="en-CA"/>
        </a:p>
      </dgm:t>
    </dgm:pt>
    <dgm:pt modelId="{181A7B30-B068-4F70-801D-7AC4688A264E}" type="sibTrans" cxnId="{5BC02EA5-9F61-429F-8AE0-D2FF9E24D3D1}">
      <dgm:prSet/>
      <dgm:spPr/>
      <dgm:t>
        <a:bodyPr/>
        <a:lstStyle/>
        <a:p>
          <a:endParaRPr lang="en-CA"/>
        </a:p>
      </dgm:t>
    </dgm:pt>
    <dgm:pt modelId="{00F5801D-F4D0-4247-AF1B-6031CDC743C6}">
      <dgm:prSet phldrT="[Text]"/>
      <dgm:spPr>
        <a:solidFill>
          <a:schemeClr val="accent3"/>
        </a:solidFill>
      </dgm:spPr>
      <dgm:t>
        <a:bodyPr/>
        <a:lstStyle/>
        <a:p>
          <a:r>
            <a:rPr lang="en-CA" dirty="0" smtClean="0"/>
            <a:t>Radio</a:t>
          </a:r>
          <a:endParaRPr lang="en-CA" dirty="0"/>
        </a:p>
      </dgm:t>
    </dgm:pt>
    <dgm:pt modelId="{1B60AAF9-29A1-4DFB-AF28-349048841C69}" type="parTrans" cxnId="{5F0A4BCB-9310-424F-BE03-80C81BD00CCD}">
      <dgm:prSet/>
      <dgm:spPr/>
      <dgm:t>
        <a:bodyPr/>
        <a:lstStyle/>
        <a:p>
          <a:endParaRPr lang="en-CA"/>
        </a:p>
      </dgm:t>
    </dgm:pt>
    <dgm:pt modelId="{D08F50EA-C366-46BC-8203-1B7B9357CA9E}" type="sibTrans" cxnId="{5F0A4BCB-9310-424F-BE03-80C81BD00CCD}">
      <dgm:prSet/>
      <dgm:spPr/>
      <dgm:t>
        <a:bodyPr/>
        <a:lstStyle/>
        <a:p>
          <a:endParaRPr lang="en-CA"/>
        </a:p>
      </dgm:t>
    </dgm:pt>
    <dgm:pt modelId="{5D49440E-4FF5-40C0-B143-9627809B9B24}">
      <dgm:prSet phldrT="[Text]"/>
      <dgm:spPr>
        <a:solidFill>
          <a:schemeClr val="accent3"/>
        </a:solidFill>
      </dgm:spPr>
      <dgm:t>
        <a:bodyPr/>
        <a:lstStyle/>
        <a:p>
          <a:r>
            <a:rPr lang="en-CA" dirty="0" smtClean="0"/>
            <a:t>Newspaper</a:t>
          </a:r>
          <a:endParaRPr lang="en-CA" dirty="0"/>
        </a:p>
      </dgm:t>
    </dgm:pt>
    <dgm:pt modelId="{FDC5C807-A9E2-4210-BD3B-BB4704316586}" type="parTrans" cxnId="{0FA12097-5B1E-4EA0-9FFC-C3C1B728E18E}">
      <dgm:prSet/>
      <dgm:spPr/>
      <dgm:t>
        <a:bodyPr/>
        <a:lstStyle/>
        <a:p>
          <a:endParaRPr lang="en-CA"/>
        </a:p>
      </dgm:t>
    </dgm:pt>
    <dgm:pt modelId="{2173BD7D-24BB-43D7-970F-CF2C8F5A9FE4}" type="sibTrans" cxnId="{0FA12097-5B1E-4EA0-9FFC-C3C1B728E18E}">
      <dgm:prSet/>
      <dgm:spPr/>
      <dgm:t>
        <a:bodyPr/>
        <a:lstStyle/>
        <a:p>
          <a:endParaRPr lang="en-CA"/>
        </a:p>
      </dgm:t>
    </dgm:pt>
    <dgm:pt modelId="{9B426FAE-4875-4599-AF80-076D4A1882BD}">
      <dgm:prSet phldrT="[Text]"/>
      <dgm:spPr>
        <a:solidFill>
          <a:schemeClr val="accent3"/>
        </a:solidFill>
      </dgm:spPr>
      <dgm:t>
        <a:bodyPr/>
        <a:lstStyle/>
        <a:p>
          <a:r>
            <a:rPr lang="en-CA" dirty="0" smtClean="0"/>
            <a:t>Brochure</a:t>
          </a:r>
          <a:endParaRPr lang="en-CA" dirty="0"/>
        </a:p>
      </dgm:t>
    </dgm:pt>
    <dgm:pt modelId="{EE24905D-3D2B-4511-87EB-442F04AE303A}" type="parTrans" cxnId="{A6395B99-50DE-434E-A8DE-FA03E3BA005A}">
      <dgm:prSet/>
      <dgm:spPr/>
      <dgm:t>
        <a:bodyPr/>
        <a:lstStyle/>
        <a:p>
          <a:endParaRPr lang="en-CA"/>
        </a:p>
      </dgm:t>
    </dgm:pt>
    <dgm:pt modelId="{DEE37EDA-F56C-40FC-8819-C14289C3622F}" type="sibTrans" cxnId="{A6395B99-50DE-434E-A8DE-FA03E3BA005A}">
      <dgm:prSet/>
      <dgm:spPr/>
      <dgm:t>
        <a:bodyPr/>
        <a:lstStyle/>
        <a:p>
          <a:endParaRPr lang="en-CA"/>
        </a:p>
      </dgm:t>
    </dgm:pt>
    <dgm:pt modelId="{297601F5-8D4E-49F4-A933-EB2575181E6D}" type="pres">
      <dgm:prSet presAssocID="{B17A7488-A57A-485B-AF76-1A84BF07525E}" presName="Name0" presStyleCnt="0">
        <dgm:presLayoutVars>
          <dgm:chMax val="1"/>
          <dgm:chPref val="1"/>
          <dgm:dir/>
          <dgm:animOne val="branch"/>
          <dgm:animLvl val="lvl"/>
        </dgm:presLayoutVars>
      </dgm:prSet>
      <dgm:spPr/>
      <dgm:t>
        <a:bodyPr/>
        <a:lstStyle/>
        <a:p>
          <a:endParaRPr lang="en-CA"/>
        </a:p>
      </dgm:t>
    </dgm:pt>
    <dgm:pt modelId="{7DFFD80E-8CF4-40D9-980F-F3609918A908}" type="pres">
      <dgm:prSet presAssocID="{DE7F8EB1-C278-4188-A8FC-8C84AB3D4F34}" presName="singleCycle" presStyleCnt="0"/>
      <dgm:spPr/>
    </dgm:pt>
    <dgm:pt modelId="{35143C84-2E26-4CDC-831B-005B5964FDBB}" type="pres">
      <dgm:prSet presAssocID="{DE7F8EB1-C278-4188-A8FC-8C84AB3D4F34}" presName="singleCenter" presStyleLbl="node1" presStyleIdx="0" presStyleCnt="8" custScaleX="145031">
        <dgm:presLayoutVars>
          <dgm:chMax val="7"/>
          <dgm:chPref val="7"/>
        </dgm:presLayoutVars>
      </dgm:prSet>
      <dgm:spPr/>
      <dgm:t>
        <a:bodyPr/>
        <a:lstStyle/>
        <a:p>
          <a:endParaRPr lang="en-CA"/>
        </a:p>
      </dgm:t>
    </dgm:pt>
    <dgm:pt modelId="{0B292C8F-27B9-47AE-ADE1-384174367408}" type="pres">
      <dgm:prSet presAssocID="{7F23F783-4255-4A60-847F-9AEEFBE71AC7}" presName="Name56" presStyleLbl="parChTrans1D2" presStyleIdx="0" presStyleCnt="7"/>
      <dgm:spPr/>
      <dgm:t>
        <a:bodyPr/>
        <a:lstStyle/>
        <a:p>
          <a:endParaRPr lang="en-CA"/>
        </a:p>
      </dgm:t>
    </dgm:pt>
    <dgm:pt modelId="{94F2A3C4-AFAE-4575-9B95-19CF9AF035FF}" type="pres">
      <dgm:prSet presAssocID="{4CCEF2E1-C9C3-4DF2-BA9C-C5AE9EB370CA}" presName="text0" presStyleLbl="node1" presStyleIdx="1" presStyleCnt="8">
        <dgm:presLayoutVars>
          <dgm:bulletEnabled val="1"/>
        </dgm:presLayoutVars>
      </dgm:prSet>
      <dgm:spPr/>
      <dgm:t>
        <a:bodyPr/>
        <a:lstStyle/>
        <a:p>
          <a:endParaRPr lang="en-CA"/>
        </a:p>
      </dgm:t>
    </dgm:pt>
    <dgm:pt modelId="{6DB63B8E-3C77-4854-BE04-72E8F717A37A}" type="pres">
      <dgm:prSet presAssocID="{85D2BD6B-AD4C-4C09-ADAE-8CB5E96E1A6F}" presName="Name56" presStyleLbl="parChTrans1D2" presStyleIdx="1" presStyleCnt="7"/>
      <dgm:spPr/>
      <dgm:t>
        <a:bodyPr/>
        <a:lstStyle/>
        <a:p>
          <a:endParaRPr lang="en-CA"/>
        </a:p>
      </dgm:t>
    </dgm:pt>
    <dgm:pt modelId="{9927A038-959B-4C6D-A2B6-1EF05A7FCDDA}" type="pres">
      <dgm:prSet presAssocID="{761B6574-98DE-4FE8-96C3-9EC995B1B650}" presName="text0" presStyleLbl="node1" presStyleIdx="2" presStyleCnt="8" custScaleX="129738" custRadScaleRad="126377" custRadScaleInc="35041">
        <dgm:presLayoutVars>
          <dgm:bulletEnabled val="1"/>
        </dgm:presLayoutVars>
      </dgm:prSet>
      <dgm:spPr/>
      <dgm:t>
        <a:bodyPr/>
        <a:lstStyle/>
        <a:p>
          <a:endParaRPr lang="en-CA"/>
        </a:p>
      </dgm:t>
    </dgm:pt>
    <dgm:pt modelId="{E2B4A6E7-2242-4632-871A-AFE69E9AD17E}" type="pres">
      <dgm:prSet presAssocID="{FFFB1D39-8769-4AF0-998E-F3246D684022}" presName="Name56" presStyleLbl="parChTrans1D2" presStyleIdx="2" presStyleCnt="7"/>
      <dgm:spPr/>
      <dgm:t>
        <a:bodyPr/>
        <a:lstStyle/>
        <a:p>
          <a:endParaRPr lang="en-CA"/>
        </a:p>
      </dgm:t>
    </dgm:pt>
    <dgm:pt modelId="{EE97E94D-929F-4733-A072-2067CB1C624F}" type="pres">
      <dgm:prSet presAssocID="{8D897DF3-EDE3-4FC7-B593-F02BCF05D39F}" presName="text0" presStyleLbl="node1" presStyleIdx="3" presStyleCnt="8" custScaleX="184861" custRadScaleRad="130602" custRadScaleInc="-11847">
        <dgm:presLayoutVars>
          <dgm:bulletEnabled val="1"/>
        </dgm:presLayoutVars>
      </dgm:prSet>
      <dgm:spPr/>
      <dgm:t>
        <a:bodyPr/>
        <a:lstStyle/>
        <a:p>
          <a:endParaRPr lang="en-CA"/>
        </a:p>
      </dgm:t>
    </dgm:pt>
    <dgm:pt modelId="{A0656032-7687-4C4A-91F3-776EBB2B8176}" type="pres">
      <dgm:prSet presAssocID="{0F62990C-4182-4D6E-A400-7DFB823EA2D7}" presName="Name56" presStyleLbl="parChTrans1D2" presStyleIdx="3" presStyleCnt="7"/>
      <dgm:spPr/>
      <dgm:t>
        <a:bodyPr/>
        <a:lstStyle/>
        <a:p>
          <a:endParaRPr lang="en-CA"/>
        </a:p>
      </dgm:t>
    </dgm:pt>
    <dgm:pt modelId="{7E64A23E-E172-436A-AC2A-56469A56323D}" type="pres">
      <dgm:prSet presAssocID="{044CE088-6820-4D39-AE5D-8E1AED71CD08}" presName="text0" presStyleLbl="node1" presStyleIdx="4" presStyleCnt="8" custScaleX="211329" custRadScaleRad="109371" custRadScaleInc="-34294">
        <dgm:presLayoutVars>
          <dgm:bulletEnabled val="1"/>
        </dgm:presLayoutVars>
      </dgm:prSet>
      <dgm:spPr/>
      <dgm:t>
        <a:bodyPr/>
        <a:lstStyle/>
        <a:p>
          <a:endParaRPr lang="en-CA"/>
        </a:p>
      </dgm:t>
    </dgm:pt>
    <dgm:pt modelId="{AA390E19-69A2-4089-BD00-96DD22EC6B49}" type="pres">
      <dgm:prSet presAssocID="{1B60AAF9-29A1-4DFB-AF28-349048841C69}" presName="Name56" presStyleLbl="parChTrans1D2" presStyleIdx="4" presStyleCnt="7"/>
      <dgm:spPr/>
      <dgm:t>
        <a:bodyPr/>
        <a:lstStyle/>
        <a:p>
          <a:endParaRPr lang="en-CA"/>
        </a:p>
      </dgm:t>
    </dgm:pt>
    <dgm:pt modelId="{ECC4D495-DC01-43E0-AB99-07051BAFE4B9}" type="pres">
      <dgm:prSet presAssocID="{00F5801D-F4D0-4247-AF1B-6031CDC743C6}" presName="text0" presStyleLbl="node1" presStyleIdx="5" presStyleCnt="8" custScaleX="122154" custRadScaleRad="111687" custRadScaleInc="44533">
        <dgm:presLayoutVars>
          <dgm:bulletEnabled val="1"/>
        </dgm:presLayoutVars>
      </dgm:prSet>
      <dgm:spPr/>
      <dgm:t>
        <a:bodyPr/>
        <a:lstStyle/>
        <a:p>
          <a:endParaRPr lang="en-CA"/>
        </a:p>
      </dgm:t>
    </dgm:pt>
    <dgm:pt modelId="{50E88725-8108-4556-840F-3DD4441386C3}" type="pres">
      <dgm:prSet presAssocID="{FDC5C807-A9E2-4210-BD3B-BB4704316586}" presName="Name56" presStyleLbl="parChTrans1D2" presStyleIdx="5" presStyleCnt="7"/>
      <dgm:spPr/>
      <dgm:t>
        <a:bodyPr/>
        <a:lstStyle/>
        <a:p>
          <a:endParaRPr lang="en-CA"/>
        </a:p>
      </dgm:t>
    </dgm:pt>
    <dgm:pt modelId="{1B92C827-9371-47B5-A10C-ACE644C8033A}" type="pres">
      <dgm:prSet presAssocID="{5D49440E-4FF5-40C0-B143-9627809B9B24}" presName="text0" presStyleLbl="node1" presStyleIdx="6" presStyleCnt="8" custScaleX="189397" custRadScaleRad="131141" custRadScaleInc="12005">
        <dgm:presLayoutVars>
          <dgm:bulletEnabled val="1"/>
        </dgm:presLayoutVars>
      </dgm:prSet>
      <dgm:spPr/>
      <dgm:t>
        <a:bodyPr/>
        <a:lstStyle/>
        <a:p>
          <a:endParaRPr lang="en-CA"/>
        </a:p>
      </dgm:t>
    </dgm:pt>
    <dgm:pt modelId="{7BE47BED-9C0A-4645-82F0-347408F4BBBC}" type="pres">
      <dgm:prSet presAssocID="{EE24905D-3D2B-4511-87EB-442F04AE303A}" presName="Name56" presStyleLbl="parChTrans1D2" presStyleIdx="6" presStyleCnt="7"/>
      <dgm:spPr/>
      <dgm:t>
        <a:bodyPr/>
        <a:lstStyle/>
        <a:p>
          <a:endParaRPr lang="en-CA"/>
        </a:p>
      </dgm:t>
    </dgm:pt>
    <dgm:pt modelId="{CA053AC5-E5A3-499E-BAFF-E85E8DD919CE}" type="pres">
      <dgm:prSet presAssocID="{9B426FAE-4875-4599-AF80-076D4A1882BD}" presName="text0" presStyleLbl="node1" presStyleIdx="7" presStyleCnt="8" custScaleX="143212" custRadScaleRad="126377" custRadScaleInc="-35041">
        <dgm:presLayoutVars>
          <dgm:bulletEnabled val="1"/>
        </dgm:presLayoutVars>
      </dgm:prSet>
      <dgm:spPr/>
      <dgm:t>
        <a:bodyPr/>
        <a:lstStyle/>
        <a:p>
          <a:endParaRPr lang="en-CA"/>
        </a:p>
      </dgm:t>
    </dgm:pt>
  </dgm:ptLst>
  <dgm:cxnLst>
    <dgm:cxn modelId="{26C26D86-A814-4030-BCCE-E1652D6AB071}" type="presOf" srcId="{B17A7488-A57A-485B-AF76-1A84BF07525E}" destId="{297601F5-8D4E-49F4-A933-EB2575181E6D}" srcOrd="0" destOrd="0" presId="urn:microsoft.com/office/officeart/2008/layout/RadialCluster"/>
    <dgm:cxn modelId="{0FA12097-5B1E-4EA0-9FFC-C3C1B728E18E}" srcId="{DE7F8EB1-C278-4188-A8FC-8C84AB3D4F34}" destId="{5D49440E-4FF5-40C0-B143-9627809B9B24}" srcOrd="5" destOrd="0" parTransId="{FDC5C807-A9E2-4210-BD3B-BB4704316586}" sibTransId="{2173BD7D-24BB-43D7-970F-CF2C8F5A9FE4}"/>
    <dgm:cxn modelId="{0C58CA7B-BFD8-4D7D-8FDC-6DE657503C39}" srcId="{B17A7488-A57A-485B-AF76-1A84BF07525E}" destId="{DE7F8EB1-C278-4188-A8FC-8C84AB3D4F34}" srcOrd="0" destOrd="0" parTransId="{E5675813-38A2-407C-8E0C-FD130977DC6E}" sibTransId="{3B36E08D-A825-474A-98C8-2101DEDC3DEC}"/>
    <dgm:cxn modelId="{D2CD4B27-B70E-4C30-8716-6BBFA2A1ED54}" srcId="{DE7F8EB1-C278-4188-A8FC-8C84AB3D4F34}" destId="{761B6574-98DE-4FE8-96C3-9EC995B1B650}" srcOrd="1" destOrd="0" parTransId="{85D2BD6B-AD4C-4C09-ADAE-8CB5E96E1A6F}" sibTransId="{24E28ABD-FD8B-4D85-A301-1AA2A1A90497}"/>
    <dgm:cxn modelId="{BBD87CFE-BB36-4D80-A17E-CBFE206D720E}" type="presOf" srcId="{DE7F8EB1-C278-4188-A8FC-8C84AB3D4F34}" destId="{35143C84-2E26-4CDC-831B-005B5964FDBB}" srcOrd="0" destOrd="0" presId="urn:microsoft.com/office/officeart/2008/layout/RadialCluster"/>
    <dgm:cxn modelId="{2D5B2F6D-F9AE-4BDC-BA56-9FB72BC88F05}" srcId="{DE7F8EB1-C278-4188-A8FC-8C84AB3D4F34}" destId="{4CCEF2E1-C9C3-4DF2-BA9C-C5AE9EB370CA}" srcOrd="0" destOrd="0" parTransId="{7F23F783-4255-4A60-847F-9AEEFBE71AC7}" sibTransId="{BE304D14-8FB1-45EE-84BE-4029D72895C5}"/>
    <dgm:cxn modelId="{2C049DEF-7D83-4D36-B25B-E3F05DA4E28D}" type="presOf" srcId="{FFFB1D39-8769-4AF0-998E-F3246D684022}" destId="{E2B4A6E7-2242-4632-871A-AFE69E9AD17E}" srcOrd="0" destOrd="0" presId="urn:microsoft.com/office/officeart/2008/layout/RadialCluster"/>
    <dgm:cxn modelId="{74E67CE8-14F7-4FF5-87C1-E118E8E06B5D}" type="presOf" srcId="{8D897DF3-EDE3-4FC7-B593-F02BCF05D39F}" destId="{EE97E94D-929F-4733-A072-2067CB1C624F}" srcOrd="0" destOrd="0" presId="urn:microsoft.com/office/officeart/2008/layout/RadialCluster"/>
    <dgm:cxn modelId="{5F0A4BCB-9310-424F-BE03-80C81BD00CCD}" srcId="{DE7F8EB1-C278-4188-A8FC-8C84AB3D4F34}" destId="{00F5801D-F4D0-4247-AF1B-6031CDC743C6}" srcOrd="4" destOrd="0" parTransId="{1B60AAF9-29A1-4DFB-AF28-349048841C69}" sibTransId="{D08F50EA-C366-46BC-8203-1B7B9357CA9E}"/>
    <dgm:cxn modelId="{F5DBA76B-F654-43A2-A5F7-29A9C4B9160D}" type="presOf" srcId="{4CCEF2E1-C9C3-4DF2-BA9C-C5AE9EB370CA}" destId="{94F2A3C4-AFAE-4575-9B95-19CF9AF035FF}" srcOrd="0" destOrd="0" presId="urn:microsoft.com/office/officeart/2008/layout/RadialCluster"/>
    <dgm:cxn modelId="{FE914C7B-B259-4B69-9308-FB20CF3DBA4F}" type="presOf" srcId="{761B6574-98DE-4FE8-96C3-9EC995B1B650}" destId="{9927A038-959B-4C6D-A2B6-1EF05A7FCDDA}" srcOrd="0" destOrd="0" presId="urn:microsoft.com/office/officeart/2008/layout/RadialCluster"/>
    <dgm:cxn modelId="{52C0251D-E3D4-4F83-9A04-D4E02827E52D}" type="presOf" srcId="{1B60AAF9-29A1-4DFB-AF28-349048841C69}" destId="{AA390E19-69A2-4089-BD00-96DD22EC6B49}" srcOrd="0" destOrd="0" presId="urn:microsoft.com/office/officeart/2008/layout/RadialCluster"/>
    <dgm:cxn modelId="{2A606201-8CB0-409E-BE50-2365742521D8}" srcId="{DE7F8EB1-C278-4188-A8FC-8C84AB3D4F34}" destId="{8D897DF3-EDE3-4FC7-B593-F02BCF05D39F}" srcOrd="2" destOrd="0" parTransId="{FFFB1D39-8769-4AF0-998E-F3246D684022}" sibTransId="{CDD587CB-1DE7-41D7-80CF-60D87A9F439F}"/>
    <dgm:cxn modelId="{5BC02EA5-9F61-429F-8AE0-D2FF9E24D3D1}" srcId="{DE7F8EB1-C278-4188-A8FC-8C84AB3D4F34}" destId="{044CE088-6820-4D39-AE5D-8E1AED71CD08}" srcOrd="3" destOrd="0" parTransId="{0F62990C-4182-4D6E-A400-7DFB823EA2D7}" sibTransId="{181A7B30-B068-4F70-801D-7AC4688A264E}"/>
    <dgm:cxn modelId="{B52EC508-3937-49FF-9F64-34924F6F2692}" type="presOf" srcId="{EE24905D-3D2B-4511-87EB-442F04AE303A}" destId="{7BE47BED-9C0A-4645-82F0-347408F4BBBC}" srcOrd="0" destOrd="0" presId="urn:microsoft.com/office/officeart/2008/layout/RadialCluster"/>
    <dgm:cxn modelId="{5632D904-0313-4AA1-9252-EA194E6066CB}" type="presOf" srcId="{85D2BD6B-AD4C-4C09-ADAE-8CB5E96E1A6F}" destId="{6DB63B8E-3C77-4854-BE04-72E8F717A37A}" srcOrd="0" destOrd="0" presId="urn:microsoft.com/office/officeart/2008/layout/RadialCluster"/>
    <dgm:cxn modelId="{0F41525F-6B81-4677-92A3-D90C4D83ABBA}" type="presOf" srcId="{5D49440E-4FF5-40C0-B143-9627809B9B24}" destId="{1B92C827-9371-47B5-A10C-ACE644C8033A}" srcOrd="0" destOrd="0" presId="urn:microsoft.com/office/officeart/2008/layout/RadialCluster"/>
    <dgm:cxn modelId="{4CE96A83-339B-4CD7-A85D-104FC2B5B367}" type="presOf" srcId="{9B426FAE-4875-4599-AF80-076D4A1882BD}" destId="{CA053AC5-E5A3-499E-BAFF-E85E8DD919CE}" srcOrd="0" destOrd="0" presId="urn:microsoft.com/office/officeart/2008/layout/RadialCluster"/>
    <dgm:cxn modelId="{8F8AD7C1-038D-4FA0-BBCC-CDCE07B1DFC3}" type="presOf" srcId="{00F5801D-F4D0-4247-AF1B-6031CDC743C6}" destId="{ECC4D495-DC01-43E0-AB99-07051BAFE4B9}" srcOrd="0" destOrd="0" presId="urn:microsoft.com/office/officeart/2008/layout/RadialCluster"/>
    <dgm:cxn modelId="{A6395B99-50DE-434E-A8DE-FA03E3BA005A}" srcId="{DE7F8EB1-C278-4188-A8FC-8C84AB3D4F34}" destId="{9B426FAE-4875-4599-AF80-076D4A1882BD}" srcOrd="6" destOrd="0" parTransId="{EE24905D-3D2B-4511-87EB-442F04AE303A}" sibTransId="{DEE37EDA-F56C-40FC-8819-C14289C3622F}"/>
    <dgm:cxn modelId="{BFDB8C40-D08B-4BF6-B664-575041484EA9}" type="presOf" srcId="{FDC5C807-A9E2-4210-BD3B-BB4704316586}" destId="{50E88725-8108-4556-840F-3DD4441386C3}" srcOrd="0" destOrd="0" presId="urn:microsoft.com/office/officeart/2008/layout/RadialCluster"/>
    <dgm:cxn modelId="{E52B1008-6722-4D67-ACCE-DB17B9029E0F}" type="presOf" srcId="{044CE088-6820-4D39-AE5D-8E1AED71CD08}" destId="{7E64A23E-E172-436A-AC2A-56469A56323D}" srcOrd="0" destOrd="0" presId="urn:microsoft.com/office/officeart/2008/layout/RadialCluster"/>
    <dgm:cxn modelId="{63F7BF89-348B-4220-B715-A7E1F2BCE0F3}" type="presOf" srcId="{0F62990C-4182-4D6E-A400-7DFB823EA2D7}" destId="{A0656032-7687-4C4A-91F3-776EBB2B8176}" srcOrd="0" destOrd="0" presId="urn:microsoft.com/office/officeart/2008/layout/RadialCluster"/>
    <dgm:cxn modelId="{ABFD2FE7-AAAF-430C-A267-E42473C369EB}" type="presOf" srcId="{7F23F783-4255-4A60-847F-9AEEFBE71AC7}" destId="{0B292C8F-27B9-47AE-ADE1-384174367408}" srcOrd="0" destOrd="0" presId="urn:microsoft.com/office/officeart/2008/layout/RadialCluster"/>
    <dgm:cxn modelId="{81EBDC3D-33C9-4231-B35E-63A1D09012C0}" type="presParOf" srcId="{297601F5-8D4E-49F4-A933-EB2575181E6D}" destId="{7DFFD80E-8CF4-40D9-980F-F3609918A908}" srcOrd="0" destOrd="0" presId="urn:microsoft.com/office/officeart/2008/layout/RadialCluster"/>
    <dgm:cxn modelId="{FC849531-4A0A-4B3E-A5BA-34D6480A62AF}" type="presParOf" srcId="{7DFFD80E-8CF4-40D9-980F-F3609918A908}" destId="{35143C84-2E26-4CDC-831B-005B5964FDBB}" srcOrd="0" destOrd="0" presId="urn:microsoft.com/office/officeart/2008/layout/RadialCluster"/>
    <dgm:cxn modelId="{22AD97EF-D081-4834-A47A-43F1E93CF3F7}" type="presParOf" srcId="{7DFFD80E-8CF4-40D9-980F-F3609918A908}" destId="{0B292C8F-27B9-47AE-ADE1-384174367408}" srcOrd="1" destOrd="0" presId="urn:microsoft.com/office/officeart/2008/layout/RadialCluster"/>
    <dgm:cxn modelId="{83E85F81-635B-41F2-A1F1-C2B26609C559}" type="presParOf" srcId="{7DFFD80E-8CF4-40D9-980F-F3609918A908}" destId="{94F2A3C4-AFAE-4575-9B95-19CF9AF035FF}" srcOrd="2" destOrd="0" presId="urn:microsoft.com/office/officeart/2008/layout/RadialCluster"/>
    <dgm:cxn modelId="{8D5A6FC3-01CB-4003-B142-6D699868213B}" type="presParOf" srcId="{7DFFD80E-8CF4-40D9-980F-F3609918A908}" destId="{6DB63B8E-3C77-4854-BE04-72E8F717A37A}" srcOrd="3" destOrd="0" presId="urn:microsoft.com/office/officeart/2008/layout/RadialCluster"/>
    <dgm:cxn modelId="{3F546269-5842-4F47-815F-7B62C6C06DE0}" type="presParOf" srcId="{7DFFD80E-8CF4-40D9-980F-F3609918A908}" destId="{9927A038-959B-4C6D-A2B6-1EF05A7FCDDA}" srcOrd="4" destOrd="0" presId="urn:microsoft.com/office/officeart/2008/layout/RadialCluster"/>
    <dgm:cxn modelId="{157F5945-EA0C-414B-9433-6943663CC3BF}" type="presParOf" srcId="{7DFFD80E-8CF4-40D9-980F-F3609918A908}" destId="{E2B4A6E7-2242-4632-871A-AFE69E9AD17E}" srcOrd="5" destOrd="0" presId="urn:microsoft.com/office/officeart/2008/layout/RadialCluster"/>
    <dgm:cxn modelId="{96E24863-59D1-402D-9BE6-6DCDF915BB47}" type="presParOf" srcId="{7DFFD80E-8CF4-40D9-980F-F3609918A908}" destId="{EE97E94D-929F-4733-A072-2067CB1C624F}" srcOrd="6" destOrd="0" presId="urn:microsoft.com/office/officeart/2008/layout/RadialCluster"/>
    <dgm:cxn modelId="{8BD6F52A-A0BB-449F-B08F-4AF684FDDF89}" type="presParOf" srcId="{7DFFD80E-8CF4-40D9-980F-F3609918A908}" destId="{A0656032-7687-4C4A-91F3-776EBB2B8176}" srcOrd="7" destOrd="0" presId="urn:microsoft.com/office/officeart/2008/layout/RadialCluster"/>
    <dgm:cxn modelId="{E407EAAA-B8B9-4267-99C6-93235A8774F7}" type="presParOf" srcId="{7DFFD80E-8CF4-40D9-980F-F3609918A908}" destId="{7E64A23E-E172-436A-AC2A-56469A56323D}" srcOrd="8" destOrd="0" presId="urn:microsoft.com/office/officeart/2008/layout/RadialCluster"/>
    <dgm:cxn modelId="{58B06FF8-1F34-4BEF-A87D-32FAEC016DB1}" type="presParOf" srcId="{7DFFD80E-8CF4-40D9-980F-F3609918A908}" destId="{AA390E19-69A2-4089-BD00-96DD22EC6B49}" srcOrd="9" destOrd="0" presId="urn:microsoft.com/office/officeart/2008/layout/RadialCluster"/>
    <dgm:cxn modelId="{536E9B2E-3F5A-43DB-A0B7-5A256D383D45}" type="presParOf" srcId="{7DFFD80E-8CF4-40D9-980F-F3609918A908}" destId="{ECC4D495-DC01-43E0-AB99-07051BAFE4B9}" srcOrd="10" destOrd="0" presId="urn:microsoft.com/office/officeart/2008/layout/RadialCluster"/>
    <dgm:cxn modelId="{E2E476C1-7A1E-48C0-8DCC-A992E1BA0F47}" type="presParOf" srcId="{7DFFD80E-8CF4-40D9-980F-F3609918A908}" destId="{50E88725-8108-4556-840F-3DD4441386C3}" srcOrd="11" destOrd="0" presId="urn:microsoft.com/office/officeart/2008/layout/RadialCluster"/>
    <dgm:cxn modelId="{3EF84A2B-D66A-434C-9917-A8AFAD67864D}" type="presParOf" srcId="{7DFFD80E-8CF4-40D9-980F-F3609918A908}" destId="{1B92C827-9371-47B5-A10C-ACE644C8033A}" srcOrd="12" destOrd="0" presId="urn:microsoft.com/office/officeart/2008/layout/RadialCluster"/>
    <dgm:cxn modelId="{A911C3C0-4ADA-46F5-BFC5-6E2A14FCD49D}" type="presParOf" srcId="{7DFFD80E-8CF4-40D9-980F-F3609918A908}" destId="{7BE47BED-9C0A-4645-82F0-347408F4BBBC}" srcOrd="13" destOrd="0" presId="urn:microsoft.com/office/officeart/2008/layout/RadialCluster"/>
    <dgm:cxn modelId="{001AB9B5-46BA-4F45-8DE6-ACF357A5A2C1}" type="presParOf" srcId="{7DFFD80E-8CF4-40D9-980F-F3609918A908}" destId="{CA053AC5-E5A3-499E-BAFF-E85E8DD919C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0CA65-51A3-4FDE-87A7-6CD2B1D82D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9B609EA1-23A3-4460-8E63-CB76C75EA3F7}">
      <dgm:prSet/>
      <dgm:spPr/>
      <dgm:t>
        <a:bodyPr/>
        <a:lstStyle/>
        <a:p>
          <a:pPr rtl="0"/>
          <a:r>
            <a:rPr lang="en-CA" dirty="0" smtClean="0"/>
            <a:t>No web presence</a:t>
          </a:r>
          <a:endParaRPr lang="en-CA" dirty="0"/>
        </a:p>
      </dgm:t>
    </dgm:pt>
    <dgm:pt modelId="{220F22FD-40CC-4841-9896-0AEA394F093B}" type="parTrans" cxnId="{B35BC61B-A323-4C6B-AD0B-170D7AF08DB3}">
      <dgm:prSet/>
      <dgm:spPr/>
      <dgm:t>
        <a:bodyPr/>
        <a:lstStyle/>
        <a:p>
          <a:endParaRPr lang="en-CA"/>
        </a:p>
      </dgm:t>
    </dgm:pt>
    <dgm:pt modelId="{B37DFA33-7C4F-473F-889D-D8529B073CCE}" type="sibTrans" cxnId="{B35BC61B-A323-4C6B-AD0B-170D7AF08DB3}">
      <dgm:prSet/>
      <dgm:spPr/>
      <dgm:t>
        <a:bodyPr/>
        <a:lstStyle/>
        <a:p>
          <a:endParaRPr lang="en-CA"/>
        </a:p>
      </dgm:t>
    </dgm:pt>
    <dgm:pt modelId="{8FE48B8E-AD60-42E0-8682-90939827D4EF}">
      <dgm:prSet custT="1"/>
      <dgm:spPr/>
      <dgm:t>
        <a:bodyPr/>
        <a:lstStyle/>
        <a:p>
          <a:pPr rtl="0"/>
          <a:r>
            <a:rPr lang="en-CA" sz="2400" dirty="0" smtClean="0"/>
            <a:t>3</a:t>
          </a:r>
          <a:r>
            <a:rPr lang="en-CA" sz="2400" baseline="30000" dirty="0" smtClean="0"/>
            <a:t>rd</a:t>
          </a:r>
          <a:r>
            <a:rPr lang="en-CA" sz="2400" dirty="0" smtClean="0"/>
            <a:t> party web presence </a:t>
          </a:r>
        </a:p>
        <a:p>
          <a:pPr rtl="0"/>
          <a:r>
            <a:rPr lang="en-CA" sz="2000" dirty="0" smtClean="0"/>
            <a:t>(page on another site, Facebook page)</a:t>
          </a:r>
          <a:endParaRPr lang="en-CA" sz="2000" dirty="0"/>
        </a:p>
      </dgm:t>
    </dgm:pt>
    <dgm:pt modelId="{DE0E8E89-C7E7-4FC5-A3EC-02AEC63178D8}" type="parTrans" cxnId="{7DD970B3-46F2-4B82-949A-E4A702896483}">
      <dgm:prSet/>
      <dgm:spPr/>
      <dgm:t>
        <a:bodyPr/>
        <a:lstStyle/>
        <a:p>
          <a:endParaRPr lang="en-CA"/>
        </a:p>
      </dgm:t>
    </dgm:pt>
    <dgm:pt modelId="{9CE21CD6-32BB-445E-8EE6-3C847C5320FF}" type="sibTrans" cxnId="{7DD970B3-46F2-4B82-949A-E4A702896483}">
      <dgm:prSet/>
      <dgm:spPr/>
      <dgm:t>
        <a:bodyPr/>
        <a:lstStyle/>
        <a:p>
          <a:endParaRPr lang="en-CA"/>
        </a:p>
      </dgm:t>
    </dgm:pt>
    <dgm:pt modelId="{4E20C7DA-829E-42D4-AE0D-724348D0A038}">
      <dgm:prSet/>
      <dgm:spPr/>
      <dgm:t>
        <a:bodyPr/>
        <a:lstStyle/>
        <a:p>
          <a:pPr rtl="0"/>
          <a:r>
            <a:rPr lang="en-CA" smtClean="0"/>
            <a:t>Simple, static website</a:t>
          </a:r>
          <a:endParaRPr lang="en-CA"/>
        </a:p>
      </dgm:t>
    </dgm:pt>
    <dgm:pt modelId="{B8867E02-778A-47B7-BD5F-C8673914903D}" type="parTrans" cxnId="{A5E2BFC2-BE34-4ACD-B465-9DCDEF0134B9}">
      <dgm:prSet/>
      <dgm:spPr/>
      <dgm:t>
        <a:bodyPr/>
        <a:lstStyle/>
        <a:p>
          <a:endParaRPr lang="en-CA"/>
        </a:p>
      </dgm:t>
    </dgm:pt>
    <dgm:pt modelId="{5410E428-3923-438D-8F70-E9E263DB5C43}" type="sibTrans" cxnId="{A5E2BFC2-BE34-4ACD-B465-9DCDEF0134B9}">
      <dgm:prSet/>
      <dgm:spPr/>
      <dgm:t>
        <a:bodyPr/>
        <a:lstStyle/>
        <a:p>
          <a:endParaRPr lang="en-CA"/>
        </a:p>
      </dgm:t>
    </dgm:pt>
    <dgm:pt modelId="{1B4BE607-60B9-4A38-A307-B6E3BB932469}">
      <dgm:prSet/>
      <dgm:spPr/>
      <dgm:t>
        <a:bodyPr/>
        <a:lstStyle/>
        <a:p>
          <a:pPr rtl="0"/>
          <a:r>
            <a:rPr lang="en-CA" dirty="0" smtClean="0"/>
            <a:t>Dynamic, updated website</a:t>
          </a:r>
          <a:endParaRPr lang="en-CA" dirty="0"/>
        </a:p>
      </dgm:t>
    </dgm:pt>
    <dgm:pt modelId="{3602A0C0-507C-478A-BE59-4502D8507598}" type="parTrans" cxnId="{1BC5CF81-D17E-47F0-A9A5-C2AB78EDC0F7}">
      <dgm:prSet/>
      <dgm:spPr/>
      <dgm:t>
        <a:bodyPr/>
        <a:lstStyle/>
        <a:p>
          <a:endParaRPr lang="en-CA"/>
        </a:p>
      </dgm:t>
    </dgm:pt>
    <dgm:pt modelId="{99E2394F-3898-4CAD-A139-DB4915E10968}" type="sibTrans" cxnId="{1BC5CF81-D17E-47F0-A9A5-C2AB78EDC0F7}">
      <dgm:prSet/>
      <dgm:spPr/>
      <dgm:t>
        <a:bodyPr/>
        <a:lstStyle/>
        <a:p>
          <a:endParaRPr lang="en-CA"/>
        </a:p>
      </dgm:t>
    </dgm:pt>
    <dgm:pt modelId="{1B92AD59-A33F-4833-BCDB-CF06D194D5E1}" type="pres">
      <dgm:prSet presAssocID="{7CC0CA65-51A3-4FDE-87A7-6CD2B1D82D45}" presName="CompostProcess" presStyleCnt="0">
        <dgm:presLayoutVars>
          <dgm:dir/>
          <dgm:resizeHandles val="exact"/>
        </dgm:presLayoutVars>
      </dgm:prSet>
      <dgm:spPr/>
      <dgm:t>
        <a:bodyPr/>
        <a:lstStyle/>
        <a:p>
          <a:endParaRPr lang="en-CA"/>
        </a:p>
      </dgm:t>
    </dgm:pt>
    <dgm:pt modelId="{FB7E9B25-0FB3-4F96-B6A0-3CD315EA675A}" type="pres">
      <dgm:prSet presAssocID="{7CC0CA65-51A3-4FDE-87A7-6CD2B1D82D45}" presName="arrow" presStyleLbl="bgShp" presStyleIdx="0" presStyleCnt="1"/>
      <dgm:spPr/>
    </dgm:pt>
    <dgm:pt modelId="{D97DA6DD-AFF5-42EC-B936-6FEEDFDCB7F1}" type="pres">
      <dgm:prSet presAssocID="{7CC0CA65-51A3-4FDE-87A7-6CD2B1D82D45}" presName="linearProcess" presStyleCnt="0"/>
      <dgm:spPr/>
    </dgm:pt>
    <dgm:pt modelId="{E432DB53-632C-47ED-B394-0A5301B8C939}" type="pres">
      <dgm:prSet presAssocID="{9B609EA1-23A3-4460-8E63-CB76C75EA3F7}" presName="textNode" presStyleLbl="node1" presStyleIdx="0" presStyleCnt="4">
        <dgm:presLayoutVars>
          <dgm:bulletEnabled val="1"/>
        </dgm:presLayoutVars>
      </dgm:prSet>
      <dgm:spPr/>
      <dgm:t>
        <a:bodyPr/>
        <a:lstStyle/>
        <a:p>
          <a:endParaRPr lang="en-CA"/>
        </a:p>
      </dgm:t>
    </dgm:pt>
    <dgm:pt modelId="{834A6BFE-F5AE-404D-9E37-54C60BCAF48F}" type="pres">
      <dgm:prSet presAssocID="{B37DFA33-7C4F-473F-889D-D8529B073CCE}" presName="sibTrans" presStyleCnt="0"/>
      <dgm:spPr/>
    </dgm:pt>
    <dgm:pt modelId="{391C0628-CBD9-447B-BA93-84DC0F097AA8}" type="pres">
      <dgm:prSet presAssocID="{8FE48B8E-AD60-42E0-8682-90939827D4EF}" presName="textNode" presStyleLbl="node1" presStyleIdx="1" presStyleCnt="4" custScaleY="136611">
        <dgm:presLayoutVars>
          <dgm:bulletEnabled val="1"/>
        </dgm:presLayoutVars>
      </dgm:prSet>
      <dgm:spPr/>
      <dgm:t>
        <a:bodyPr/>
        <a:lstStyle/>
        <a:p>
          <a:endParaRPr lang="en-CA"/>
        </a:p>
      </dgm:t>
    </dgm:pt>
    <dgm:pt modelId="{4EBB0476-E51C-41F8-8552-7B29DD6D33C2}" type="pres">
      <dgm:prSet presAssocID="{9CE21CD6-32BB-445E-8EE6-3C847C5320FF}" presName="sibTrans" presStyleCnt="0"/>
      <dgm:spPr/>
    </dgm:pt>
    <dgm:pt modelId="{408F7BD7-95B5-4E8B-86F1-A825879A0DB6}" type="pres">
      <dgm:prSet presAssocID="{4E20C7DA-829E-42D4-AE0D-724348D0A038}" presName="textNode" presStyleLbl="node1" presStyleIdx="2" presStyleCnt="4">
        <dgm:presLayoutVars>
          <dgm:bulletEnabled val="1"/>
        </dgm:presLayoutVars>
      </dgm:prSet>
      <dgm:spPr/>
      <dgm:t>
        <a:bodyPr/>
        <a:lstStyle/>
        <a:p>
          <a:endParaRPr lang="en-CA"/>
        </a:p>
      </dgm:t>
    </dgm:pt>
    <dgm:pt modelId="{0E861CDB-0197-4F6E-AAD7-27228C6AEF4F}" type="pres">
      <dgm:prSet presAssocID="{5410E428-3923-438D-8F70-E9E263DB5C43}" presName="sibTrans" presStyleCnt="0"/>
      <dgm:spPr/>
    </dgm:pt>
    <dgm:pt modelId="{C58E3DA6-3E32-4D09-8AAF-3A957669FCEB}" type="pres">
      <dgm:prSet presAssocID="{1B4BE607-60B9-4A38-A307-B6E3BB932469}" presName="textNode" presStyleLbl="node1" presStyleIdx="3" presStyleCnt="4">
        <dgm:presLayoutVars>
          <dgm:bulletEnabled val="1"/>
        </dgm:presLayoutVars>
      </dgm:prSet>
      <dgm:spPr/>
      <dgm:t>
        <a:bodyPr/>
        <a:lstStyle/>
        <a:p>
          <a:endParaRPr lang="en-CA"/>
        </a:p>
      </dgm:t>
    </dgm:pt>
  </dgm:ptLst>
  <dgm:cxnLst>
    <dgm:cxn modelId="{E6241849-8FC8-4E82-BD7B-8B10F51D461C}" type="presOf" srcId="{7CC0CA65-51A3-4FDE-87A7-6CD2B1D82D45}" destId="{1B92AD59-A33F-4833-BCDB-CF06D194D5E1}" srcOrd="0" destOrd="0" presId="urn:microsoft.com/office/officeart/2005/8/layout/hProcess9"/>
    <dgm:cxn modelId="{9F713722-227C-4A41-BC11-C5471E7BBA78}" type="presOf" srcId="{4E20C7DA-829E-42D4-AE0D-724348D0A038}" destId="{408F7BD7-95B5-4E8B-86F1-A825879A0DB6}" srcOrd="0" destOrd="0" presId="urn:microsoft.com/office/officeart/2005/8/layout/hProcess9"/>
    <dgm:cxn modelId="{D38DA4D8-4C41-4B54-ACCF-4F0279055A24}" type="presOf" srcId="{9B609EA1-23A3-4460-8E63-CB76C75EA3F7}" destId="{E432DB53-632C-47ED-B394-0A5301B8C939}" srcOrd="0" destOrd="0" presId="urn:microsoft.com/office/officeart/2005/8/layout/hProcess9"/>
    <dgm:cxn modelId="{B35BC61B-A323-4C6B-AD0B-170D7AF08DB3}" srcId="{7CC0CA65-51A3-4FDE-87A7-6CD2B1D82D45}" destId="{9B609EA1-23A3-4460-8E63-CB76C75EA3F7}" srcOrd="0" destOrd="0" parTransId="{220F22FD-40CC-4841-9896-0AEA394F093B}" sibTransId="{B37DFA33-7C4F-473F-889D-D8529B073CCE}"/>
    <dgm:cxn modelId="{1BC5CF81-D17E-47F0-A9A5-C2AB78EDC0F7}" srcId="{7CC0CA65-51A3-4FDE-87A7-6CD2B1D82D45}" destId="{1B4BE607-60B9-4A38-A307-B6E3BB932469}" srcOrd="3" destOrd="0" parTransId="{3602A0C0-507C-478A-BE59-4502D8507598}" sibTransId="{99E2394F-3898-4CAD-A139-DB4915E10968}"/>
    <dgm:cxn modelId="{C4F4586F-A55E-4229-BBFC-D61845F46E22}" type="presOf" srcId="{8FE48B8E-AD60-42E0-8682-90939827D4EF}" destId="{391C0628-CBD9-447B-BA93-84DC0F097AA8}" srcOrd="0" destOrd="0" presId="urn:microsoft.com/office/officeart/2005/8/layout/hProcess9"/>
    <dgm:cxn modelId="{612D31D7-6FF3-4FCA-B674-1D6C381FC576}" type="presOf" srcId="{1B4BE607-60B9-4A38-A307-B6E3BB932469}" destId="{C58E3DA6-3E32-4D09-8AAF-3A957669FCEB}" srcOrd="0" destOrd="0" presId="urn:microsoft.com/office/officeart/2005/8/layout/hProcess9"/>
    <dgm:cxn modelId="{7DD970B3-46F2-4B82-949A-E4A702896483}" srcId="{7CC0CA65-51A3-4FDE-87A7-6CD2B1D82D45}" destId="{8FE48B8E-AD60-42E0-8682-90939827D4EF}" srcOrd="1" destOrd="0" parTransId="{DE0E8E89-C7E7-4FC5-A3EC-02AEC63178D8}" sibTransId="{9CE21CD6-32BB-445E-8EE6-3C847C5320FF}"/>
    <dgm:cxn modelId="{A5E2BFC2-BE34-4ACD-B465-9DCDEF0134B9}" srcId="{7CC0CA65-51A3-4FDE-87A7-6CD2B1D82D45}" destId="{4E20C7DA-829E-42D4-AE0D-724348D0A038}" srcOrd="2" destOrd="0" parTransId="{B8867E02-778A-47B7-BD5F-C8673914903D}" sibTransId="{5410E428-3923-438D-8F70-E9E263DB5C43}"/>
    <dgm:cxn modelId="{99EA2267-4704-48D9-A2BD-AD00E2FF11D0}" type="presParOf" srcId="{1B92AD59-A33F-4833-BCDB-CF06D194D5E1}" destId="{FB7E9B25-0FB3-4F96-B6A0-3CD315EA675A}" srcOrd="0" destOrd="0" presId="urn:microsoft.com/office/officeart/2005/8/layout/hProcess9"/>
    <dgm:cxn modelId="{5696B056-B31C-46B9-AF31-23728317FA02}" type="presParOf" srcId="{1B92AD59-A33F-4833-BCDB-CF06D194D5E1}" destId="{D97DA6DD-AFF5-42EC-B936-6FEEDFDCB7F1}" srcOrd="1" destOrd="0" presId="urn:microsoft.com/office/officeart/2005/8/layout/hProcess9"/>
    <dgm:cxn modelId="{91072D8A-1AF2-4ABC-B2CF-09467F1997F1}" type="presParOf" srcId="{D97DA6DD-AFF5-42EC-B936-6FEEDFDCB7F1}" destId="{E432DB53-632C-47ED-B394-0A5301B8C939}" srcOrd="0" destOrd="0" presId="urn:microsoft.com/office/officeart/2005/8/layout/hProcess9"/>
    <dgm:cxn modelId="{8AFAD7E3-E2CF-4CFA-9F52-6B6C2789C149}" type="presParOf" srcId="{D97DA6DD-AFF5-42EC-B936-6FEEDFDCB7F1}" destId="{834A6BFE-F5AE-404D-9E37-54C60BCAF48F}" srcOrd="1" destOrd="0" presId="urn:microsoft.com/office/officeart/2005/8/layout/hProcess9"/>
    <dgm:cxn modelId="{13E12554-B57A-4BA7-A43F-2656162B67C9}" type="presParOf" srcId="{D97DA6DD-AFF5-42EC-B936-6FEEDFDCB7F1}" destId="{391C0628-CBD9-447B-BA93-84DC0F097AA8}" srcOrd="2" destOrd="0" presId="urn:microsoft.com/office/officeart/2005/8/layout/hProcess9"/>
    <dgm:cxn modelId="{22A3BD40-DBF4-43DE-9ED3-33869894A73C}" type="presParOf" srcId="{D97DA6DD-AFF5-42EC-B936-6FEEDFDCB7F1}" destId="{4EBB0476-E51C-41F8-8552-7B29DD6D33C2}" srcOrd="3" destOrd="0" presId="urn:microsoft.com/office/officeart/2005/8/layout/hProcess9"/>
    <dgm:cxn modelId="{81C5F64D-0FD6-49F4-9F96-31A3E3D5769E}" type="presParOf" srcId="{D97DA6DD-AFF5-42EC-B936-6FEEDFDCB7F1}" destId="{408F7BD7-95B5-4E8B-86F1-A825879A0DB6}" srcOrd="4" destOrd="0" presId="urn:microsoft.com/office/officeart/2005/8/layout/hProcess9"/>
    <dgm:cxn modelId="{996AF138-BCEE-4C8C-8B7C-01198FA4B166}" type="presParOf" srcId="{D97DA6DD-AFF5-42EC-B936-6FEEDFDCB7F1}" destId="{0E861CDB-0197-4F6E-AAD7-27228C6AEF4F}" srcOrd="5" destOrd="0" presId="urn:microsoft.com/office/officeart/2005/8/layout/hProcess9"/>
    <dgm:cxn modelId="{9FFC0A05-B398-4985-97FE-C4C3DDBA1260}" type="presParOf" srcId="{D97DA6DD-AFF5-42EC-B936-6FEEDFDCB7F1}" destId="{C58E3DA6-3E32-4D09-8AAF-3A957669FCE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A42029-21FA-406D-A282-A4415CAEAB96}" type="doc">
      <dgm:prSet loTypeId="urn:microsoft.com/office/officeart/2005/8/layout/equation1" loCatId="process" qsTypeId="urn:microsoft.com/office/officeart/2005/8/quickstyle/simple1" qsCatId="simple" csTypeId="urn:microsoft.com/office/officeart/2005/8/colors/accent1_2" csCatId="accent1" phldr="1"/>
      <dgm:spPr/>
    </dgm:pt>
    <dgm:pt modelId="{32565739-21EA-42B8-BEB2-18A4986EDBA0}">
      <dgm:prSet phldrT="[Text]"/>
      <dgm:spPr/>
      <dgm:t>
        <a:bodyPr/>
        <a:lstStyle/>
        <a:p>
          <a:r>
            <a:rPr lang="en-CA" dirty="0" smtClean="0"/>
            <a:t>CMS</a:t>
          </a:r>
          <a:endParaRPr lang="en-CA" dirty="0"/>
        </a:p>
      </dgm:t>
    </dgm:pt>
    <dgm:pt modelId="{88863312-D387-49C1-9FC7-E130B1331D30}" type="parTrans" cxnId="{564E987D-9CA5-4DA9-B436-B50AD01B80E9}">
      <dgm:prSet/>
      <dgm:spPr/>
      <dgm:t>
        <a:bodyPr/>
        <a:lstStyle/>
        <a:p>
          <a:endParaRPr lang="en-CA"/>
        </a:p>
      </dgm:t>
    </dgm:pt>
    <dgm:pt modelId="{C5FC83D9-D455-4BC7-B024-06FE211E20D5}" type="sibTrans" cxnId="{564E987D-9CA5-4DA9-B436-B50AD01B80E9}">
      <dgm:prSet/>
      <dgm:spPr/>
      <dgm:t>
        <a:bodyPr/>
        <a:lstStyle/>
        <a:p>
          <a:endParaRPr lang="en-CA"/>
        </a:p>
      </dgm:t>
    </dgm:pt>
    <dgm:pt modelId="{38BF028B-4860-4551-8C63-FF3686D1BE80}">
      <dgm:prSet phldrT="[Text]"/>
      <dgm:spPr/>
      <dgm:t>
        <a:bodyPr/>
        <a:lstStyle/>
        <a:p>
          <a:r>
            <a:rPr lang="en-CA" dirty="0" smtClean="0"/>
            <a:t>Training</a:t>
          </a:r>
          <a:endParaRPr lang="en-CA" dirty="0"/>
        </a:p>
      </dgm:t>
    </dgm:pt>
    <dgm:pt modelId="{734CF4BE-7DB9-4B79-9AF5-C6F7664ECA25}" type="parTrans" cxnId="{F1632FBC-F454-495C-B304-FA649B3702EC}">
      <dgm:prSet/>
      <dgm:spPr/>
      <dgm:t>
        <a:bodyPr/>
        <a:lstStyle/>
        <a:p>
          <a:endParaRPr lang="en-CA"/>
        </a:p>
      </dgm:t>
    </dgm:pt>
    <dgm:pt modelId="{EF87277A-25B2-4EF2-A3E5-49FB307D1064}" type="sibTrans" cxnId="{F1632FBC-F454-495C-B304-FA649B3702EC}">
      <dgm:prSet/>
      <dgm:spPr/>
      <dgm:t>
        <a:bodyPr/>
        <a:lstStyle/>
        <a:p>
          <a:endParaRPr lang="en-CA"/>
        </a:p>
      </dgm:t>
    </dgm:pt>
    <dgm:pt modelId="{D0CB4803-0F55-49EA-9043-D913A7F4FEB3}">
      <dgm:prSet phldrT="[Text]"/>
      <dgm:spPr/>
      <dgm:t>
        <a:bodyPr/>
        <a:lstStyle/>
        <a:p>
          <a:r>
            <a:rPr lang="en-CA" dirty="0" smtClean="0"/>
            <a:t>You have control!</a:t>
          </a:r>
          <a:endParaRPr lang="en-CA" dirty="0"/>
        </a:p>
      </dgm:t>
    </dgm:pt>
    <dgm:pt modelId="{CDBC7ECC-C860-4181-B485-03CA1E5C0C23}" type="parTrans" cxnId="{86C3F8A6-41DC-4506-821F-B751F376A76F}">
      <dgm:prSet/>
      <dgm:spPr/>
      <dgm:t>
        <a:bodyPr/>
        <a:lstStyle/>
        <a:p>
          <a:endParaRPr lang="en-CA"/>
        </a:p>
      </dgm:t>
    </dgm:pt>
    <dgm:pt modelId="{7091B782-80B1-44BE-9BA5-EBAA94D4E2C9}" type="sibTrans" cxnId="{86C3F8A6-41DC-4506-821F-B751F376A76F}">
      <dgm:prSet/>
      <dgm:spPr/>
      <dgm:t>
        <a:bodyPr/>
        <a:lstStyle/>
        <a:p>
          <a:endParaRPr lang="en-CA"/>
        </a:p>
      </dgm:t>
    </dgm:pt>
    <dgm:pt modelId="{556C769B-C239-43AF-AC88-14844E8BF813}" type="pres">
      <dgm:prSet presAssocID="{68A42029-21FA-406D-A282-A4415CAEAB96}" presName="linearFlow" presStyleCnt="0">
        <dgm:presLayoutVars>
          <dgm:dir/>
          <dgm:resizeHandles val="exact"/>
        </dgm:presLayoutVars>
      </dgm:prSet>
      <dgm:spPr/>
    </dgm:pt>
    <dgm:pt modelId="{CA83F0CC-2DA0-45E4-A16D-67160F380AD4}" type="pres">
      <dgm:prSet presAssocID="{32565739-21EA-42B8-BEB2-18A4986EDBA0}" presName="node" presStyleLbl="node1" presStyleIdx="0" presStyleCnt="3">
        <dgm:presLayoutVars>
          <dgm:bulletEnabled val="1"/>
        </dgm:presLayoutVars>
      </dgm:prSet>
      <dgm:spPr/>
      <dgm:t>
        <a:bodyPr/>
        <a:lstStyle/>
        <a:p>
          <a:endParaRPr lang="en-CA"/>
        </a:p>
      </dgm:t>
    </dgm:pt>
    <dgm:pt modelId="{03293134-42E4-4758-A5B9-6CC312CFC9F9}" type="pres">
      <dgm:prSet presAssocID="{C5FC83D9-D455-4BC7-B024-06FE211E20D5}" presName="spacerL" presStyleCnt="0"/>
      <dgm:spPr/>
    </dgm:pt>
    <dgm:pt modelId="{D0B10CD1-A476-407B-80E7-9008792F4393}" type="pres">
      <dgm:prSet presAssocID="{C5FC83D9-D455-4BC7-B024-06FE211E20D5}" presName="sibTrans" presStyleLbl="sibTrans2D1" presStyleIdx="0" presStyleCnt="2"/>
      <dgm:spPr/>
      <dgm:t>
        <a:bodyPr/>
        <a:lstStyle/>
        <a:p>
          <a:endParaRPr lang="en-CA"/>
        </a:p>
      </dgm:t>
    </dgm:pt>
    <dgm:pt modelId="{B1BEB3A4-9F70-48AD-BB8C-059B99DDD95A}" type="pres">
      <dgm:prSet presAssocID="{C5FC83D9-D455-4BC7-B024-06FE211E20D5}" presName="spacerR" presStyleCnt="0"/>
      <dgm:spPr/>
    </dgm:pt>
    <dgm:pt modelId="{E13288D3-1C81-437C-984A-C287DB6DF90D}" type="pres">
      <dgm:prSet presAssocID="{38BF028B-4860-4551-8C63-FF3686D1BE80}" presName="node" presStyleLbl="node1" presStyleIdx="1" presStyleCnt="3">
        <dgm:presLayoutVars>
          <dgm:bulletEnabled val="1"/>
        </dgm:presLayoutVars>
      </dgm:prSet>
      <dgm:spPr/>
      <dgm:t>
        <a:bodyPr/>
        <a:lstStyle/>
        <a:p>
          <a:endParaRPr lang="en-CA"/>
        </a:p>
      </dgm:t>
    </dgm:pt>
    <dgm:pt modelId="{A0603774-37A2-4B7C-BDD0-9635D014AF13}" type="pres">
      <dgm:prSet presAssocID="{EF87277A-25B2-4EF2-A3E5-49FB307D1064}" presName="spacerL" presStyleCnt="0"/>
      <dgm:spPr/>
    </dgm:pt>
    <dgm:pt modelId="{9F263D26-19FF-4FF2-992B-80971A4FD3BB}" type="pres">
      <dgm:prSet presAssocID="{EF87277A-25B2-4EF2-A3E5-49FB307D1064}" presName="sibTrans" presStyleLbl="sibTrans2D1" presStyleIdx="1" presStyleCnt="2"/>
      <dgm:spPr/>
      <dgm:t>
        <a:bodyPr/>
        <a:lstStyle/>
        <a:p>
          <a:endParaRPr lang="en-CA"/>
        </a:p>
      </dgm:t>
    </dgm:pt>
    <dgm:pt modelId="{37D81328-0EB7-4D36-A70F-D73C4E85085A}" type="pres">
      <dgm:prSet presAssocID="{EF87277A-25B2-4EF2-A3E5-49FB307D1064}" presName="spacerR" presStyleCnt="0"/>
      <dgm:spPr/>
    </dgm:pt>
    <dgm:pt modelId="{6BA056F9-00A2-496C-A19A-B31C96514B9A}" type="pres">
      <dgm:prSet presAssocID="{D0CB4803-0F55-49EA-9043-D913A7F4FEB3}" presName="node" presStyleLbl="node1" presStyleIdx="2" presStyleCnt="3">
        <dgm:presLayoutVars>
          <dgm:bulletEnabled val="1"/>
        </dgm:presLayoutVars>
      </dgm:prSet>
      <dgm:spPr/>
      <dgm:t>
        <a:bodyPr/>
        <a:lstStyle/>
        <a:p>
          <a:endParaRPr lang="en-CA"/>
        </a:p>
      </dgm:t>
    </dgm:pt>
  </dgm:ptLst>
  <dgm:cxnLst>
    <dgm:cxn modelId="{129ADFC2-4B83-4644-8E99-FC8AE522BA71}" type="presOf" srcId="{EF87277A-25B2-4EF2-A3E5-49FB307D1064}" destId="{9F263D26-19FF-4FF2-992B-80971A4FD3BB}" srcOrd="0" destOrd="0" presId="urn:microsoft.com/office/officeart/2005/8/layout/equation1"/>
    <dgm:cxn modelId="{86C3F8A6-41DC-4506-821F-B751F376A76F}" srcId="{68A42029-21FA-406D-A282-A4415CAEAB96}" destId="{D0CB4803-0F55-49EA-9043-D913A7F4FEB3}" srcOrd="2" destOrd="0" parTransId="{CDBC7ECC-C860-4181-B485-03CA1E5C0C23}" sibTransId="{7091B782-80B1-44BE-9BA5-EBAA94D4E2C9}"/>
    <dgm:cxn modelId="{24B52D62-65AF-4180-8031-4CCEDE4DC80C}" type="presOf" srcId="{D0CB4803-0F55-49EA-9043-D913A7F4FEB3}" destId="{6BA056F9-00A2-496C-A19A-B31C96514B9A}" srcOrd="0" destOrd="0" presId="urn:microsoft.com/office/officeart/2005/8/layout/equation1"/>
    <dgm:cxn modelId="{154534C0-DBD4-4D68-B01C-9728FC56FDD5}" type="presOf" srcId="{32565739-21EA-42B8-BEB2-18A4986EDBA0}" destId="{CA83F0CC-2DA0-45E4-A16D-67160F380AD4}" srcOrd="0" destOrd="0" presId="urn:microsoft.com/office/officeart/2005/8/layout/equation1"/>
    <dgm:cxn modelId="{564E987D-9CA5-4DA9-B436-B50AD01B80E9}" srcId="{68A42029-21FA-406D-A282-A4415CAEAB96}" destId="{32565739-21EA-42B8-BEB2-18A4986EDBA0}" srcOrd="0" destOrd="0" parTransId="{88863312-D387-49C1-9FC7-E130B1331D30}" sibTransId="{C5FC83D9-D455-4BC7-B024-06FE211E20D5}"/>
    <dgm:cxn modelId="{F1FB0B04-4E08-4ADB-8487-99F95A31E50B}" type="presOf" srcId="{38BF028B-4860-4551-8C63-FF3686D1BE80}" destId="{E13288D3-1C81-437C-984A-C287DB6DF90D}" srcOrd="0" destOrd="0" presId="urn:microsoft.com/office/officeart/2005/8/layout/equation1"/>
    <dgm:cxn modelId="{1786220A-7EF1-4CF7-9F22-9D9D5F41EF79}" type="presOf" srcId="{68A42029-21FA-406D-A282-A4415CAEAB96}" destId="{556C769B-C239-43AF-AC88-14844E8BF813}" srcOrd="0" destOrd="0" presId="urn:microsoft.com/office/officeart/2005/8/layout/equation1"/>
    <dgm:cxn modelId="{D0688327-2D3F-4A3F-88FE-1D931CCB582B}" type="presOf" srcId="{C5FC83D9-D455-4BC7-B024-06FE211E20D5}" destId="{D0B10CD1-A476-407B-80E7-9008792F4393}" srcOrd="0" destOrd="0" presId="urn:microsoft.com/office/officeart/2005/8/layout/equation1"/>
    <dgm:cxn modelId="{F1632FBC-F454-495C-B304-FA649B3702EC}" srcId="{68A42029-21FA-406D-A282-A4415CAEAB96}" destId="{38BF028B-4860-4551-8C63-FF3686D1BE80}" srcOrd="1" destOrd="0" parTransId="{734CF4BE-7DB9-4B79-9AF5-C6F7664ECA25}" sibTransId="{EF87277A-25B2-4EF2-A3E5-49FB307D1064}"/>
    <dgm:cxn modelId="{CB3A1E05-F214-4DF6-9BE0-FAAD27A6F4A8}" type="presParOf" srcId="{556C769B-C239-43AF-AC88-14844E8BF813}" destId="{CA83F0CC-2DA0-45E4-A16D-67160F380AD4}" srcOrd="0" destOrd="0" presId="urn:microsoft.com/office/officeart/2005/8/layout/equation1"/>
    <dgm:cxn modelId="{FBCA9A5C-5701-444D-ADCB-E1E106ABD1EA}" type="presParOf" srcId="{556C769B-C239-43AF-AC88-14844E8BF813}" destId="{03293134-42E4-4758-A5B9-6CC312CFC9F9}" srcOrd="1" destOrd="0" presId="urn:microsoft.com/office/officeart/2005/8/layout/equation1"/>
    <dgm:cxn modelId="{C5EB767B-37E1-4C1E-B163-B6CE880AF8E9}" type="presParOf" srcId="{556C769B-C239-43AF-AC88-14844E8BF813}" destId="{D0B10CD1-A476-407B-80E7-9008792F4393}" srcOrd="2" destOrd="0" presId="urn:microsoft.com/office/officeart/2005/8/layout/equation1"/>
    <dgm:cxn modelId="{B77267A5-1ADF-4647-940F-7C8F96BE196D}" type="presParOf" srcId="{556C769B-C239-43AF-AC88-14844E8BF813}" destId="{B1BEB3A4-9F70-48AD-BB8C-059B99DDD95A}" srcOrd="3" destOrd="0" presId="urn:microsoft.com/office/officeart/2005/8/layout/equation1"/>
    <dgm:cxn modelId="{28E96B39-4135-4278-B085-FF089A384C6D}" type="presParOf" srcId="{556C769B-C239-43AF-AC88-14844E8BF813}" destId="{E13288D3-1C81-437C-984A-C287DB6DF90D}" srcOrd="4" destOrd="0" presId="urn:microsoft.com/office/officeart/2005/8/layout/equation1"/>
    <dgm:cxn modelId="{646D3A6E-BB44-46E0-B4D9-A9B235BBB4B4}" type="presParOf" srcId="{556C769B-C239-43AF-AC88-14844E8BF813}" destId="{A0603774-37A2-4B7C-BDD0-9635D014AF13}" srcOrd="5" destOrd="0" presId="urn:microsoft.com/office/officeart/2005/8/layout/equation1"/>
    <dgm:cxn modelId="{1122F585-FE97-43CE-8ACD-70689F597127}" type="presParOf" srcId="{556C769B-C239-43AF-AC88-14844E8BF813}" destId="{9F263D26-19FF-4FF2-992B-80971A4FD3BB}" srcOrd="6" destOrd="0" presId="urn:microsoft.com/office/officeart/2005/8/layout/equation1"/>
    <dgm:cxn modelId="{FB8C129F-65BA-4703-97F9-24CC9EE31F5C}" type="presParOf" srcId="{556C769B-C239-43AF-AC88-14844E8BF813}" destId="{37D81328-0EB7-4D36-A70F-D73C4E85085A}" srcOrd="7" destOrd="0" presId="urn:microsoft.com/office/officeart/2005/8/layout/equation1"/>
    <dgm:cxn modelId="{C058D59C-0260-40A0-B508-286F523B46FF}" type="presParOf" srcId="{556C769B-C239-43AF-AC88-14844E8BF813}" destId="{6BA056F9-00A2-496C-A19A-B31C96514B9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43C84-2E26-4CDC-831B-005B5964FDBB}">
      <dsp:nvSpPr>
        <dsp:cNvPr id="0" name=""/>
        <dsp:cNvSpPr/>
      </dsp:nvSpPr>
      <dsp:spPr>
        <a:xfrm>
          <a:off x="4332951" y="1623616"/>
          <a:ext cx="1907785" cy="13154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CA" sz="3200" b="1" kern="1200" dirty="0" smtClean="0"/>
            <a:t>Your Website</a:t>
          </a:r>
          <a:endParaRPr lang="en-CA" sz="3200" b="1" kern="1200" dirty="0"/>
        </a:p>
      </dsp:txBody>
      <dsp:txXfrm>
        <a:off x="4397165" y="1687830"/>
        <a:ext cx="1779357" cy="1187005"/>
      </dsp:txXfrm>
    </dsp:sp>
    <dsp:sp modelId="{0B292C8F-27B9-47AE-ADE1-384174367408}">
      <dsp:nvSpPr>
        <dsp:cNvPr id="0" name=""/>
        <dsp:cNvSpPr/>
      </dsp:nvSpPr>
      <dsp:spPr>
        <a:xfrm rot="16200000">
          <a:off x="4937886" y="1274658"/>
          <a:ext cx="697916" cy="0"/>
        </a:xfrm>
        <a:custGeom>
          <a:avLst/>
          <a:gdLst/>
          <a:ahLst/>
          <a:cxnLst/>
          <a:rect l="0" t="0" r="0" b="0"/>
          <a:pathLst>
            <a:path>
              <a:moveTo>
                <a:pt x="0" y="0"/>
              </a:moveTo>
              <a:lnTo>
                <a:pt x="69791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2A3C4-AFAE-4575-9B95-19CF9AF035FF}">
      <dsp:nvSpPr>
        <dsp:cNvPr id="0" name=""/>
        <dsp:cNvSpPr/>
      </dsp:nvSpPr>
      <dsp:spPr>
        <a:xfrm>
          <a:off x="4846174" y="44360"/>
          <a:ext cx="881340" cy="8813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CA" sz="2200" kern="1200" dirty="0" smtClean="0"/>
            <a:t>Email</a:t>
          </a:r>
          <a:endParaRPr lang="en-CA" sz="2200" kern="1200" dirty="0"/>
        </a:p>
      </dsp:txBody>
      <dsp:txXfrm>
        <a:off x="4889197" y="87383"/>
        <a:ext cx="795294" cy="795294"/>
      </dsp:txXfrm>
    </dsp:sp>
    <dsp:sp modelId="{6DB63B8E-3C77-4854-BE04-72E8F717A37A}">
      <dsp:nvSpPr>
        <dsp:cNvPr id="0" name=""/>
        <dsp:cNvSpPr/>
      </dsp:nvSpPr>
      <dsp:spPr>
        <a:xfrm rot="19826347">
          <a:off x="6207140" y="1612974"/>
          <a:ext cx="516200" cy="0"/>
        </a:xfrm>
        <a:custGeom>
          <a:avLst/>
          <a:gdLst/>
          <a:ahLst/>
          <a:cxnLst/>
          <a:rect l="0" t="0" r="0" b="0"/>
          <a:pathLst>
            <a:path>
              <a:moveTo>
                <a:pt x="0" y="0"/>
              </a:moveTo>
              <a:lnTo>
                <a:pt x="516200"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27A038-959B-4C6D-A2B6-1EF05A7FCDDA}">
      <dsp:nvSpPr>
        <dsp:cNvPr id="0" name=""/>
        <dsp:cNvSpPr/>
      </dsp:nvSpPr>
      <dsp:spPr>
        <a:xfrm>
          <a:off x="6689744" y="720707"/>
          <a:ext cx="1143433" cy="8813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CA" sz="2500" kern="1200" dirty="0" smtClean="0"/>
            <a:t>Social Media</a:t>
          </a:r>
          <a:endParaRPr lang="en-CA" sz="2500" kern="1200" dirty="0"/>
        </a:p>
      </dsp:txBody>
      <dsp:txXfrm>
        <a:off x="6732767" y="763730"/>
        <a:ext cx="1057387" cy="795294"/>
      </dsp:txXfrm>
    </dsp:sp>
    <dsp:sp modelId="{E2B4A6E7-2242-4632-871A-AFE69E9AD17E}">
      <dsp:nvSpPr>
        <dsp:cNvPr id="0" name=""/>
        <dsp:cNvSpPr/>
      </dsp:nvSpPr>
      <dsp:spPr>
        <a:xfrm rot="588646">
          <a:off x="6236706" y="2493248"/>
          <a:ext cx="551240" cy="0"/>
        </a:xfrm>
        <a:custGeom>
          <a:avLst/>
          <a:gdLst/>
          <a:ahLst/>
          <a:cxnLst/>
          <a:rect l="0" t="0" r="0" b="0"/>
          <a:pathLst>
            <a:path>
              <a:moveTo>
                <a:pt x="0" y="0"/>
              </a:moveTo>
              <a:lnTo>
                <a:pt x="551240"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97E94D-929F-4733-A072-2067CB1C624F}">
      <dsp:nvSpPr>
        <dsp:cNvPr id="0" name=""/>
        <dsp:cNvSpPr/>
      </dsp:nvSpPr>
      <dsp:spPr>
        <a:xfrm>
          <a:off x="6783916" y="2240410"/>
          <a:ext cx="1629254" cy="8813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CA" sz="2500" kern="1200" dirty="0" smtClean="0"/>
            <a:t>Word of Mouth</a:t>
          </a:r>
          <a:endParaRPr lang="en-CA" sz="2500" kern="1200" dirty="0"/>
        </a:p>
      </dsp:txBody>
      <dsp:txXfrm>
        <a:off x="6826939" y="2283433"/>
        <a:ext cx="1543208" cy="795294"/>
      </dsp:txXfrm>
    </dsp:sp>
    <dsp:sp modelId="{A0656032-7687-4C4A-91F3-776EBB2B8176}">
      <dsp:nvSpPr>
        <dsp:cNvPr id="0" name=""/>
        <dsp:cNvSpPr/>
      </dsp:nvSpPr>
      <dsp:spPr>
        <a:xfrm rot="3328035">
          <a:off x="5602714" y="3199091"/>
          <a:ext cx="631320" cy="0"/>
        </a:xfrm>
        <a:custGeom>
          <a:avLst/>
          <a:gdLst/>
          <a:ahLst/>
          <a:cxnLst/>
          <a:rect l="0" t="0" r="0" b="0"/>
          <a:pathLst>
            <a:path>
              <a:moveTo>
                <a:pt x="0" y="0"/>
              </a:moveTo>
              <a:lnTo>
                <a:pt x="631320"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4A23E-E172-436A-AC2A-56469A56323D}">
      <dsp:nvSpPr>
        <dsp:cNvPr id="0" name=""/>
        <dsp:cNvSpPr/>
      </dsp:nvSpPr>
      <dsp:spPr>
        <a:xfrm>
          <a:off x="5469286" y="3459133"/>
          <a:ext cx="1862527" cy="881340"/>
        </a:xfrm>
        <a:prstGeom prst="roundRect">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CA" sz="2500" kern="1200" dirty="0" smtClean="0"/>
            <a:t>Customer Service</a:t>
          </a:r>
          <a:endParaRPr lang="en-CA" sz="2500" kern="1200" dirty="0"/>
        </a:p>
      </dsp:txBody>
      <dsp:txXfrm>
        <a:off x="5512309" y="3502156"/>
        <a:ext cx="1776481" cy="795294"/>
      </dsp:txXfrm>
    </dsp:sp>
    <dsp:sp modelId="{AA390E19-69A2-4089-BD00-96DD22EC6B49}">
      <dsp:nvSpPr>
        <dsp:cNvPr id="0" name=""/>
        <dsp:cNvSpPr/>
      </dsp:nvSpPr>
      <dsp:spPr>
        <a:xfrm rot="7629938">
          <a:off x="4284618" y="3189234"/>
          <a:ext cx="627899" cy="0"/>
        </a:xfrm>
        <a:custGeom>
          <a:avLst/>
          <a:gdLst/>
          <a:ahLst/>
          <a:cxnLst/>
          <a:rect l="0" t="0" r="0" b="0"/>
          <a:pathLst>
            <a:path>
              <a:moveTo>
                <a:pt x="0" y="0"/>
              </a:moveTo>
              <a:lnTo>
                <a:pt x="62789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4D495-DC01-43E0-AB99-07051BAFE4B9}">
      <dsp:nvSpPr>
        <dsp:cNvPr id="0" name=""/>
        <dsp:cNvSpPr/>
      </dsp:nvSpPr>
      <dsp:spPr>
        <a:xfrm>
          <a:off x="3536538" y="3439418"/>
          <a:ext cx="1076592" cy="88134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CA" sz="2700" kern="1200" dirty="0" smtClean="0"/>
            <a:t>Radio</a:t>
          </a:r>
          <a:endParaRPr lang="en-CA" sz="2700" kern="1200" dirty="0"/>
        </a:p>
      </dsp:txBody>
      <dsp:txXfrm>
        <a:off x="3579561" y="3482441"/>
        <a:ext cx="990546" cy="795294"/>
      </dsp:txXfrm>
    </dsp:sp>
    <dsp:sp modelId="{50E88725-8108-4556-840F-3DD4441386C3}">
      <dsp:nvSpPr>
        <dsp:cNvPr id="0" name=""/>
        <dsp:cNvSpPr/>
      </dsp:nvSpPr>
      <dsp:spPr>
        <a:xfrm rot="10213791">
          <a:off x="3796014" y="2491478"/>
          <a:ext cx="540859" cy="0"/>
        </a:xfrm>
        <a:custGeom>
          <a:avLst/>
          <a:gdLst/>
          <a:ahLst/>
          <a:cxnLst/>
          <a:rect l="0" t="0" r="0" b="0"/>
          <a:pathLst>
            <a:path>
              <a:moveTo>
                <a:pt x="0" y="0"/>
              </a:moveTo>
              <a:lnTo>
                <a:pt x="54085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2C827-9371-47B5-A10C-ACE644C8033A}">
      <dsp:nvSpPr>
        <dsp:cNvPr id="0" name=""/>
        <dsp:cNvSpPr/>
      </dsp:nvSpPr>
      <dsp:spPr>
        <a:xfrm>
          <a:off x="2130704" y="2240414"/>
          <a:ext cx="1669231" cy="88134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CA" sz="2400" kern="1200" dirty="0" smtClean="0"/>
            <a:t>Newspaper</a:t>
          </a:r>
          <a:endParaRPr lang="en-CA" sz="2400" kern="1200" dirty="0"/>
        </a:p>
      </dsp:txBody>
      <dsp:txXfrm>
        <a:off x="2173727" y="2283437"/>
        <a:ext cx="1583185" cy="795294"/>
      </dsp:txXfrm>
    </dsp:sp>
    <dsp:sp modelId="{7BE47BED-9C0A-4645-82F0-347408F4BBBC}">
      <dsp:nvSpPr>
        <dsp:cNvPr id="0" name=""/>
        <dsp:cNvSpPr/>
      </dsp:nvSpPr>
      <dsp:spPr>
        <a:xfrm rot="12573653">
          <a:off x="3914165" y="1629812"/>
          <a:ext cx="447939" cy="0"/>
        </a:xfrm>
        <a:custGeom>
          <a:avLst/>
          <a:gdLst/>
          <a:ahLst/>
          <a:cxnLst/>
          <a:rect l="0" t="0" r="0" b="0"/>
          <a:pathLst>
            <a:path>
              <a:moveTo>
                <a:pt x="0" y="0"/>
              </a:moveTo>
              <a:lnTo>
                <a:pt x="44793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053AC5-E5A3-499E-BAFF-E85E8DD919CE}">
      <dsp:nvSpPr>
        <dsp:cNvPr id="0" name=""/>
        <dsp:cNvSpPr/>
      </dsp:nvSpPr>
      <dsp:spPr>
        <a:xfrm>
          <a:off x="2681134" y="720707"/>
          <a:ext cx="1262184" cy="88134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CA" sz="2100" kern="1200" dirty="0" smtClean="0"/>
            <a:t>Brochure</a:t>
          </a:r>
          <a:endParaRPr lang="en-CA" sz="2100" kern="1200" dirty="0"/>
        </a:p>
      </dsp:txBody>
      <dsp:txXfrm>
        <a:off x="2724157" y="763730"/>
        <a:ext cx="1176138" cy="795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E9B25-0FB3-4F96-B6A0-3CD315EA675A}">
      <dsp:nvSpPr>
        <dsp:cNvPr id="0" name=""/>
        <dsp:cNvSpPr/>
      </dsp:nvSpPr>
      <dsp:spPr>
        <a:xfrm>
          <a:off x="791593" y="0"/>
          <a:ext cx="8971387" cy="36365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32DB53-632C-47ED-B394-0A5301B8C939}">
      <dsp:nvSpPr>
        <dsp:cNvPr id="0" name=""/>
        <dsp:cNvSpPr/>
      </dsp:nvSpPr>
      <dsp:spPr>
        <a:xfrm>
          <a:off x="8020" y="1090953"/>
          <a:ext cx="2529499" cy="145460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CA" sz="2800" kern="1200" dirty="0" smtClean="0"/>
            <a:t>No web presence</a:t>
          </a:r>
          <a:endParaRPr lang="en-CA" sz="2800" kern="1200" dirty="0"/>
        </a:p>
      </dsp:txBody>
      <dsp:txXfrm>
        <a:off x="79028" y="1161961"/>
        <a:ext cx="2387483" cy="1312588"/>
      </dsp:txXfrm>
    </dsp:sp>
    <dsp:sp modelId="{391C0628-CBD9-447B-BA93-84DC0F097AA8}">
      <dsp:nvSpPr>
        <dsp:cNvPr id="0" name=""/>
        <dsp:cNvSpPr/>
      </dsp:nvSpPr>
      <dsp:spPr>
        <a:xfrm>
          <a:off x="2677698" y="824680"/>
          <a:ext cx="2529499" cy="198714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CA" sz="2400" kern="1200" dirty="0" smtClean="0"/>
            <a:t>3</a:t>
          </a:r>
          <a:r>
            <a:rPr lang="en-CA" sz="2400" kern="1200" baseline="30000" dirty="0" smtClean="0"/>
            <a:t>rd</a:t>
          </a:r>
          <a:r>
            <a:rPr lang="en-CA" sz="2400" kern="1200" dirty="0" smtClean="0"/>
            <a:t> party web presence </a:t>
          </a:r>
        </a:p>
        <a:p>
          <a:pPr lvl="0" algn="ctr" defTabSz="1066800" rtl="0">
            <a:lnSpc>
              <a:spcPct val="90000"/>
            </a:lnSpc>
            <a:spcBef>
              <a:spcPct val="0"/>
            </a:spcBef>
            <a:spcAft>
              <a:spcPct val="35000"/>
            </a:spcAft>
          </a:pPr>
          <a:r>
            <a:rPr lang="en-CA" sz="2000" kern="1200" dirty="0" smtClean="0"/>
            <a:t>(page on another site, Facebook page)</a:t>
          </a:r>
          <a:endParaRPr lang="en-CA" sz="2000" kern="1200" dirty="0"/>
        </a:p>
      </dsp:txBody>
      <dsp:txXfrm>
        <a:off x="2774703" y="921685"/>
        <a:ext cx="2335489" cy="1793139"/>
      </dsp:txXfrm>
    </dsp:sp>
    <dsp:sp modelId="{408F7BD7-95B5-4E8B-86F1-A825879A0DB6}">
      <dsp:nvSpPr>
        <dsp:cNvPr id="0" name=""/>
        <dsp:cNvSpPr/>
      </dsp:nvSpPr>
      <dsp:spPr>
        <a:xfrm>
          <a:off x="5347375" y="1090953"/>
          <a:ext cx="2529499" cy="145460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CA" sz="2800" kern="1200" smtClean="0"/>
            <a:t>Simple, static website</a:t>
          </a:r>
          <a:endParaRPr lang="en-CA" sz="2800" kern="1200"/>
        </a:p>
      </dsp:txBody>
      <dsp:txXfrm>
        <a:off x="5418383" y="1161961"/>
        <a:ext cx="2387483" cy="1312588"/>
      </dsp:txXfrm>
    </dsp:sp>
    <dsp:sp modelId="{C58E3DA6-3E32-4D09-8AAF-3A957669FCEB}">
      <dsp:nvSpPr>
        <dsp:cNvPr id="0" name=""/>
        <dsp:cNvSpPr/>
      </dsp:nvSpPr>
      <dsp:spPr>
        <a:xfrm>
          <a:off x="8017053" y="1090953"/>
          <a:ext cx="2529499" cy="145460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CA" sz="2800" kern="1200" dirty="0" smtClean="0"/>
            <a:t>Dynamic, updated website</a:t>
          </a:r>
          <a:endParaRPr lang="en-CA" sz="2800" kern="1200" dirty="0"/>
        </a:p>
      </dsp:txBody>
      <dsp:txXfrm>
        <a:off x="8088061" y="1161961"/>
        <a:ext cx="2387483" cy="1312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3F0CC-2DA0-45E4-A16D-67160F380AD4}">
      <dsp:nvSpPr>
        <dsp:cNvPr id="0" name=""/>
        <dsp:cNvSpPr/>
      </dsp:nvSpPr>
      <dsp:spPr>
        <a:xfrm>
          <a:off x="1366" y="701707"/>
          <a:ext cx="1811734" cy="18117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2800" kern="1200" dirty="0" smtClean="0"/>
            <a:t>CMS</a:t>
          </a:r>
          <a:endParaRPr lang="en-CA" sz="2800" kern="1200" dirty="0"/>
        </a:p>
      </dsp:txBody>
      <dsp:txXfrm>
        <a:off x="266688" y="967029"/>
        <a:ext cx="1281090" cy="1281090"/>
      </dsp:txXfrm>
    </dsp:sp>
    <dsp:sp modelId="{D0B10CD1-A476-407B-80E7-9008792F4393}">
      <dsp:nvSpPr>
        <dsp:cNvPr id="0" name=""/>
        <dsp:cNvSpPr/>
      </dsp:nvSpPr>
      <dsp:spPr>
        <a:xfrm>
          <a:off x="1960214" y="1082171"/>
          <a:ext cx="1050805" cy="105080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kern="1200"/>
        </a:p>
      </dsp:txBody>
      <dsp:txXfrm>
        <a:off x="2099498" y="1483999"/>
        <a:ext cx="772237" cy="247149"/>
      </dsp:txXfrm>
    </dsp:sp>
    <dsp:sp modelId="{E13288D3-1C81-437C-984A-C287DB6DF90D}">
      <dsp:nvSpPr>
        <dsp:cNvPr id="0" name=""/>
        <dsp:cNvSpPr/>
      </dsp:nvSpPr>
      <dsp:spPr>
        <a:xfrm>
          <a:off x="3158132" y="701707"/>
          <a:ext cx="1811734" cy="18117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2800" kern="1200" dirty="0" smtClean="0"/>
            <a:t>Training</a:t>
          </a:r>
          <a:endParaRPr lang="en-CA" sz="2800" kern="1200" dirty="0"/>
        </a:p>
      </dsp:txBody>
      <dsp:txXfrm>
        <a:off x="3423454" y="967029"/>
        <a:ext cx="1281090" cy="1281090"/>
      </dsp:txXfrm>
    </dsp:sp>
    <dsp:sp modelId="{9F263D26-19FF-4FF2-992B-80971A4FD3BB}">
      <dsp:nvSpPr>
        <dsp:cNvPr id="0" name=""/>
        <dsp:cNvSpPr/>
      </dsp:nvSpPr>
      <dsp:spPr>
        <a:xfrm>
          <a:off x="5116980" y="1082171"/>
          <a:ext cx="1050805" cy="105080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CA" sz="3700" kern="1200"/>
        </a:p>
      </dsp:txBody>
      <dsp:txXfrm>
        <a:off x="5256264" y="1298637"/>
        <a:ext cx="772237" cy="617873"/>
      </dsp:txXfrm>
    </dsp:sp>
    <dsp:sp modelId="{6BA056F9-00A2-496C-A19A-B31C96514B9A}">
      <dsp:nvSpPr>
        <dsp:cNvPr id="0" name=""/>
        <dsp:cNvSpPr/>
      </dsp:nvSpPr>
      <dsp:spPr>
        <a:xfrm>
          <a:off x="6314898" y="701707"/>
          <a:ext cx="1811734" cy="181173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2800" kern="1200" dirty="0" smtClean="0"/>
            <a:t>You have control!</a:t>
          </a:r>
          <a:endParaRPr lang="en-CA" sz="2800" kern="1200" dirty="0"/>
        </a:p>
      </dsp:txBody>
      <dsp:txXfrm>
        <a:off x="6580220" y="967029"/>
        <a:ext cx="1281090" cy="12810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58679-55CE-3447-A299-308F487E3293}" type="datetimeFigureOut">
              <a:rPr lang="en-US" smtClean="0"/>
              <a:pPr/>
              <a:t>4/30/2014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845DE-D239-AC41-94B1-E6E074802D6D}" type="slidenum">
              <a:rPr lang="en-US" smtClean="0"/>
              <a:pPr/>
              <a:t>‹#›</a:t>
            </a:fld>
            <a:endParaRPr lang="en-US"/>
          </a:p>
        </p:txBody>
      </p:sp>
    </p:spTree>
    <p:extLst>
      <p:ext uri="{BB962C8B-B14F-4D97-AF65-F5344CB8AC3E}">
        <p14:creationId xmlns:p14="http://schemas.microsoft.com/office/powerpoint/2010/main" val="3577142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to make your website an effective digital marketing tool</a:t>
            </a:r>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1</a:t>
            </a:fld>
            <a:endParaRPr lang="en-US" dirty="0"/>
          </a:p>
        </p:txBody>
      </p:sp>
    </p:spTree>
    <p:extLst>
      <p:ext uri="{BB962C8B-B14F-4D97-AF65-F5344CB8AC3E}">
        <p14:creationId xmlns:p14="http://schemas.microsoft.com/office/powerpoint/2010/main" val="94768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Ottawa Little</a:t>
            </a:r>
            <a:r>
              <a:rPr lang="en-CA" baseline="0" dirty="0" smtClean="0"/>
              <a:t> Theatre – change the content for every show, 9 shows/year</a:t>
            </a:r>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34</a:t>
            </a:fld>
            <a:endParaRPr lang="en-US"/>
          </a:p>
        </p:txBody>
      </p:sp>
    </p:spTree>
    <p:extLst>
      <p:ext uri="{BB962C8B-B14F-4D97-AF65-F5344CB8AC3E}">
        <p14:creationId xmlns:p14="http://schemas.microsoft.com/office/powerpoint/2010/main" val="3263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OLT has started trying out ads, very preliminary but</a:t>
            </a:r>
            <a:r>
              <a:rPr lang="en-CA" baseline="0" dirty="0" smtClean="0"/>
              <a:t> promising results so far</a:t>
            </a:r>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37</a:t>
            </a:fld>
            <a:endParaRPr lang="en-US"/>
          </a:p>
        </p:txBody>
      </p:sp>
    </p:spTree>
    <p:extLst>
      <p:ext uri="{BB962C8B-B14F-4D97-AF65-F5344CB8AC3E}">
        <p14:creationId xmlns:p14="http://schemas.microsoft.com/office/powerpoint/2010/main" val="7661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err="1" smtClean="0"/>
              <a:t>Idealware</a:t>
            </a:r>
            <a:r>
              <a:rPr lang="en-US" dirty="0" smtClean="0"/>
              <a:t> and others have reviewed multiple</a:t>
            </a:r>
            <a:r>
              <a:rPr lang="en-US" baseline="0" dirty="0" smtClean="0"/>
              <a:t> tools; the bottom line is that Google Analytics is easy, free and extremely powerful.</a:t>
            </a:r>
            <a:endParaRPr lang="en-US" dirty="0" smtClean="0"/>
          </a:p>
          <a:p>
            <a:pPr>
              <a:spcBef>
                <a:spcPct val="0"/>
              </a:spcBef>
            </a:pPr>
            <a:endParaRPr lang="en-US" dirty="0" smtClean="0"/>
          </a:p>
          <a:p>
            <a:pPr>
              <a:spcBef>
                <a:spcPct val="0"/>
              </a:spcBef>
            </a:pPr>
            <a:r>
              <a:rPr lang="en-US" dirty="0" smtClean="0"/>
              <a:t>Adding Google Analytics is very simple (inserting 5 lines of HTML), your developer can probably do it tomorrow</a:t>
            </a:r>
          </a:p>
          <a:p>
            <a:pPr>
              <a:spcBef>
                <a:spcPct val="0"/>
              </a:spcBef>
            </a:pPr>
            <a:r>
              <a:rPr lang="en-US" dirty="0" smtClean="0"/>
              <a:t>-do this ASAP with your current site and make sure it is there from day 1 with a new site</a:t>
            </a:r>
          </a:p>
          <a:p>
            <a:pPr>
              <a:spcBef>
                <a:spcPct val="0"/>
              </a:spcBef>
            </a:pPr>
            <a:r>
              <a:rPr lang="en-US" dirty="0" smtClean="0"/>
              <a:t>-Worker’s Action Centre example – big spikes when they were on the front page of the paper, little spikes when they send out a newsletter</a:t>
            </a:r>
          </a:p>
          <a:p>
            <a:pPr>
              <a:spcBef>
                <a:spcPct val="0"/>
              </a:spcBef>
            </a:pPr>
            <a:r>
              <a:rPr lang="en-US" dirty="0" smtClean="0"/>
              <a:t>-show our Google Analytics for TSC site?</a:t>
            </a:r>
          </a:p>
          <a:p>
            <a:pPr>
              <a:spcBef>
                <a:spcPct val="0"/>
              </a:spcBef>
            </a:pPr>
            <a:r>
              <a:rPr lang="en-US" dirty="0" smtClean="0"/>
              <a:t>-&gt;how to find out how many people are coming from a mobile?</a:t>
            </a:r>
          </a:p>
          <a:p>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40</a:t>
            </a:fld>
            <a:endParaRPr lang="en-US"/>
          </a:p>
        </p:txBody>
      </p:sp>
    </p:spTree>
    <p:extLst>
      <p:ext uri="{BB962C8B-B14F-4D97-AF65-F5344CB8AC3E}">
        <p14:creationId xmlns:p14="http://schemas.microsoft.com/office/powerpoint/2010/main" val="115210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8825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4</a:t>
            </a:fld>
            <a:endParaRPr lang="en-US" dirty="0"/>
          </a:p>
        </p:txBody>
      </p:sp>
    </p:spTree>
    <p:extLst>
      <p:ext uri="{BB962C8B-B14F-4D97-AF65-F5344CB8AC3E}">
        <p14:creationId xmlns:p14="http://schemas.microsoft.com/office/powerpoint/2010/main" val="107101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only space you can control.</a:t>
            </a:r>
          </a:p>
          <a:p>
            <a:r>
              <a:rPr lang="en-CA" dirty="0" smtClean="0"/>
              <a:t>Links</a:t>
            </a:r>
            <a:r>
              <a:rPr lang="en-CA" baseline="0" dirty="0" smtClean="0"/>
              <a:t> everything else. “Authoritative” source.</a:t>
            </a:r>
            <a:endParaRPr lang="en-CA" dirty="0" smtClean="0"/>
          </a:p>
          <a:p>
            <a:r>
              <a:rPr lang="en-CA" dirty="0" smtClean="0"/>
              <a:t>A FB page is not a good substitute.</a:t>
            </a:r>
            <a:r>
              <a:rPr lang="en-CA" baseline="0" dirty="0" smtClean="0"/>
              <a:t> A page on a larger website is ok but not ideal.</a:t>
            </a:r>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6</a:t>
            </a:fld>
            <a:endParaRPr lang="en-US"/>
          </a:p>
        </p:txBody>
      </p:sp>
    </p:spTree>
    <p:extLst>
      <p:ext uri="{BB962C8B-B14F-4D97-AF65-F5344CB8AC3E}">
        <p14:creationId xmlns:p14="http://schemas.microsoft.com/office/powerpoint/2010/main" val="136494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“Dynamic” website category covers a wide range – even</a:t>
            </a:r>
            <a:r>
              <a:rPr lang="en-CA" baseline="0" dirty="0" smtClean="0"/>
              <a:t> if this is you, there’s a lot of growth in this area</a:t>
            </a:r>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7</a:t>
            </a:fld>
            <a:endParaRPr lang="en-US"/>
          </a:p>
        </p:txBody>
      </p:sp>
    </p:spTree>
    <p:extLst>
      <p:ext uri="{BB962C8B-B14F-4D97-AF65-F5344CB8AC3E}">
        <p14:creationId xmlns:p14="http://schemas.microsoft.com/office/powerpoint/2010/main" val="276695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the first example, the charity just gave</a:t>
            </a:r>
            <a:r>
              <a:rPr lang="en-CA" baseline="0" dirty="0" smtClean="0"/>
              <a:t> a list of 8 page titles on the website and nothing else. So it’s up to the consultant to make stuff up or there just isn’t anything there… how is this helpful? Your consultant may have no idea what you do.</a:t>
            </a:r>
          </a:p>
          <a:p>
            <a:endParaRPr lang="en-CA" baseline="0" dirty="0" smtClean="0"/>
          </a:p>
          <a:p>
            <a:r>
              <a:rPr lang="en-CA" baseline="0" dirty="0" smtClean="0"/>
              <a:t>In the second example, the charity had thought through the goals of their site and what it is they are trying to achieve. So they can send their consultant clear requirements, and they are more likely to get a site that they like and that works for them in the long run.</a:t>
            </a:r>
          </a:p>
          <a:p>
            <a:endParaRPr lang="en-CA" baseline="0" dirty="0" smtClean="0"/>
          </a:p>
          <a:p>
            <a:r>
              <a:rPr lang="en-CA" baseline="0" dirty="0" smtClean="0"/>
              <a:t>Note: the length of the instructions in the example doesn’t matter per se, it will depend on your website. Also, your consultant may help you to develop these.</a:t>
            </a:r>
            <a:endParaRPr lang="en-CA" dirty="0"/>
          </a:p>
        </p:txBody>
      </p:sp>
      <p:sp>
        <p:nvSpPr>
          <p:cNvPr id="4" name="Slide Number Placeholder 3"/>
          <p:cNvSpPr>
            <a:spLocks noGrp="1"/>
          </p:cNvSpPr>
          <p:nvPr>
            <p:ph type="sldNum" sz="quarter" idx="10"/>
          </p:nvPr>
        </p:nvSpPr>
        <p:spPr/>
        <p:txBody>
          <a:bodyPr/>
          <a:lstStyle/>
          <a:p>
            <a:pPr>
              <a:defRPr/>
            </a:pPr>
            <a:fld id="{616E192A-E1B8-4A40-B391-A21EC0B36671}" type="slidenum">
              <a:rPr lang="en-US" smtClean="0"/>
              <a:pPr>
                <a:defRPr/>
              </a:pPr>
              <a:t>18</a:t>
            </a:fld>
            <a:endParaRPr lang="en-US"/>
          </a:p>
        </p:txBody>
      </p:sp>
    </p:spTree>
    <p:extLst>
      <p:ext uri="{BB962C8B-B14F-4D97-AF65-F5344CB8AC3E}">
        <p14:creationId xmlns:p14="http://schemas.microsoft.com/office/powerpoint/2010/main" val="280107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16E192A-E1B8-4A40-B391-A21EC0B36671}" type="slidenum">
              <a:rPr lang="en-US" smtClean="0"/>
              <a:pPr>
                <a:defRPr/>
              </a:pPr>
              <a:t>24</a:t>
            </a:fld>
            <a:endParaRPr lang="en-US"/>
          </a:p>
        </p:txBody>
      </p:sp>
    </p:spTree>
    <p:extLst>
      <p:ext uri="{BB962C8B-B14F-4D97-AF65-F5344CB8AC3E}">
        <p14:creationId xmlns:p14="http://schemas.microsoft.com/office/powerpoint/2010/main" val="175530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When I ask nonprofits/charities</a:t>
            </a:r>
            <a:r>
              <a:rPr lang="en-US" baseline="0" dirty="0" smtClean="0"/>
              <a:t> how they update their website, often the answer is “call our tech guy” or “ask our tech volunteer”. It shouldn’t be this way… you should be able to update your site when you need to!!</a:t>
            </a:r>
          </a:p>
          <a:p>
            <a:pPr>
              <a:spcBef>
                <a:spcPct val="0"/>
              </a:spcBef>
            </a:pPr>
            <a:r>
              <a:rPr lang="en-US" baseline="0" dirty="0" smtClean="0"/>
              <a:t>Note: for many websites, there will be some things that you can’t edit yourself. Maybe you can edit the text on a page, but not the overall design. This will depend on the CMS and how it is configured (roles/permissions).</a:t>
            </a:r>
            <a:endParaRPr lang="en-US" dirty="0" smtClean="0"/>
          </a:p>
          <a:p>
            <a:pPr>
              <a:spcBef>
                <a:spcPct val="0"/>
              </a:spcBef>
            </a:pPr>
            <a:endParaRPr lang="en-US" dirty="0" smtClean="0"/>
          </a:p>
          <a:p>
            <a:pPr>
              <a:spcBef>
                <a:spcPct val="0"/>
              </a:spcBef>
            </a:pPr>
            <a:r>
              <a:rPr lang="en-US" dirty="0" smtClean="0"/>
              <a:t>Demo of TechSoup Canada site, editing a page</a:t>
            </a:r>
          </a:p>
          <a:p>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26</a:t>
            </a:fld>
            <a:endParaRPr lang="en-US"/>
          </a:p>
        </p:txBody>
      </p:sp>
    </p:spTree>
    <p:extLst>
      <p:ext uri="{BB962C8B-B14F-4D97-AF65-F5344CB8AC3E}">
        <p14:creationId xmlns:p14="http://schemas.microsoft.com/office/powerpoint/2010/main" val="88587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Ottawa Little Theatre had to get the board to approve a large</a:t>
            </a:r>
            <a:r>
              <a:rPr lang="en-CA" baseline="0" dirty="0" smtClean="0"/>
              <a:t> amount when they did a major overhaul of their site 5 years ago, to turn it from a static and boring site into something more dynamic. From then on she puts a smaller amount for upgrades and improvements each year.</a:t>
            </a:r>
          </a:p>
          <a:p>
            <a:r>
              <a:rPr lang="en-CA" baseline="0" dirty="0" smtClean="0"/>
              <a:t>Getting board approval -&gt; this was part of a larger initiative to move to new box office software, upgrade hardware – part of a larger investment in technology</a:t>
            </a:r>
            <a:endParaRPr lang="en-CA" dirty="0"/>
          </a:p>
        </p:txBody>
      </p:sp>
      <p:sp>
        <p:nvSpPr>
          <p:cNvPr id="4" name="Slide Number Placeholder 3"/>
          <p:cNvSpPr>
            <a:spLocks noGrp="1"/>
          </p:cNvSpPr>
          <p:nvPr>
            <p:ph type="sldNum" sz="quarter" idx="10"/>
          </p:nvPr>
        </p:nvSpPr>
        <p:spPr/>
        <p:txBody>
          <a:bodyPr/>
          <a:lstStyle/>
          <a:p>
            <a:fld id="{795845DE-D239-AC41-94B1-E6E074802D6D}" type="slidenum">
              <a:rPr lang="en-US" smtClean="0"/>
              <a:pPr/>
              <a:t>33</a:t>
            </a:fld>
            <a:endParaRPr lang="en-US"/>
          </a:p>
        </p:txBody>
      </p:sp>
    </p:spTree>
    <p:extLst>
      <p:ext uri="{BB962C8B-B14F-4D97-AF65-F5344CB8AC3E}">
        <p14:creationId xmlns:p14="http://schemas.microsoft.com/office/powerpoint/2010/main" val="29249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97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556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32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4/30/2014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239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69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solidFill>
                  <a:prstClr val="white"/>
                </a:solidFill>
              </a:rPr>
              <a:pPr/>
              <a:t>4/30/2014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13290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solidFill>
                  <a:prstClr val="white"/>
                </a:solidFill>
              </a:rPr>
              <a:pPr/>
              <a:t>4/30/2014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728058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4/30/2014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415260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solidFill>
                  <a:prstClr val="white"/>
                </a:solidFill>
              </a:rPr>
              <a:pPr/>
              <a:t>4/30/2014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5325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solidFill>
                  <a:prstClr val="white"/>
                </a:solidFill>
              </a:rPr>
              <a:pPr/>
              <a:t>4/30/2014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52029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4134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solidFill>
                  <a:prstClr val="white"/>
                </a:solidFill>
              </a:rPr>
              <a:pPr/>
              <a:t>4/30/2014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98495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solidFill>
                  <a:prstClr val="white"/>
                </a:solidFill>
              </a:rPr>
              <a:pPr/>
              <a:t>4/30/2014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855525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solidFill>
                  <a:prstClr val="white"/>
                </a:solidFill>
              </a:rPr>
              <a:pPr/>
              <a:t>4/30/2014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21597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solidFill>
                  <a:prstClr val="white"/>
                </a:solidFill>
              </a:rPr>
              <a:pPr/>
              <a:t>4/30/2014</a:t>
            </a:fld>
            <a:endParaRPr lang="en-US" dirty="0">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44334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solidFill>
                  <a:prstClr val="white"/>
                </a:solidFill>
              </a:rPr>
              <a:pPr/>
              <a:t>4/30/2014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123056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solidFill>
                  <a:prstClr val="white"/>
                </a:solidFill>
              </a:rPr>
              <a:pPr/>
              <a:t>4/30/2014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776301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solidFill>
                  <a:prstClr val="white"/>
                </a:solidFill>
              </a:rPr>
              <a:pPr/>
              <a:t>4/30/2014</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424034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solidFill>
                  <a:prstClr val="white"/>
                </a:solidFill>
              </a:rPr>
              <a:pPr/>
              <a:t>4/30/2014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097589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solidFill>
                  <a:prstClr val="white"/>
                </a:solidFill>
              </a:rPr>
              <a:pPr/>
              <a:t>4/30/2014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19733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77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26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57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598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387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42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4/30/2014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965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4/30/2014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073956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solidFill>
                  <a:prstClr val="white"/>
                </a:solidFill>
              </a:rPr>
              <a:pPr/>
              <a:t>4/30/2014</a:t>
            </a:fld>
            <a:endParaRPr lang="en-US" dirty="0">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187433070"/>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6600" dirty="0" smtClean="0"/>
              <a:t>Digital Marketing 101</a:t>
            </a:r>
            <a:br>
              <a:rPr lang="en-CA" sz="6600" dirty="0" smtClean="0"/>
            </a:br>
            <a:r>
              <a:rPr lang="en-CA" sz="1200" dirty="0" smtClean="0"/>
              <a:t> </a:t>
            </a:r>
            <a:r>
              <a:rPr lang="en-CA" sz="6600" dirty="0" smtClean="0"/>
              <a:t/>
            </a:r>
            <a:br>
              <a:rPr lang="en-CA" sz="6600" dirty="0" smtClean="0"/>
            </a:br>
            <a:r>
              <a:rPr lang="en-CA" sz="3200" dirty="0"/>
              <a:t>What you need to know about websites</a:t>
            </a:r>
            <a:br>
              <a:rPr lang="en-CA" sz="3200" dirty="0"/>
            </a:br>
            <a:r>
              <a:rPr lang="en-CA" sz="3200" dirty="0"/>
              <a:t>April 22, 2014</a:t>
            </a: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525" y="5251031"/>
            <a:ext cx="3018409" cy="80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Subtitle 4"/>
          <p:cNvSpPr>
            <a:spLocks noGrp="1"/>
          </p:cNvSpPr>
          <p:nvPr>
            <p:ph type="subTitle" idx="1"/>
          </p:nvPr>
        </p:nvSpPr>
        <p:spPr>
          <a:xfrm>
            <a:off x="2752060" y="5251031"/>
            <a:ext cx="1257965" cy="663993"/>
          </a:xfrm>
          <a:effectLst/>
        </p:spPr>
        <p:txBody>
          <a:bodyPr>
            <a:noAutofit/>
          </a:bodyPr>
          <a:lstStyle/>
          <a:p>
            <a:r>
              <a:rPr lang="en-CA" sz="3600" dirty="0" smtClean="0">
                <a:solidFill>
                  <a:srgbClr val="FF9900"/>
                </a:solidFill>
              </a:rPr>
              <a:t>with</a:t>
            </a:r>
            <a:endParaRPr lang="en-CA" sz="3600" dirty="0">
              <a:solidFill>
                <a:srgbClr val="FF99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2055">
            <a:off x="595412" y="4961618"/>
            <a:ext cx="1985063" cy="1258522"/>
          </a:xfrm>
          <a:prstGeom prst="rect">
            <a:avLst/>
          </a:prstGeom>
        </p:spPr>
      </p:pic>
    </p:spTree>
    <p:extLst>
      <p:ext uri="{BB962C8B-B14F-4D97-AF65-F5344CB8AC3E}">
        <p14:creationId xmlns:p14="http://schemas.microsoft.com/office/powerpoint/2010/main" val="66118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level are you at with your website?</a:t>
            </a:r>
            <a:endParaRPr lang="en-CA" dirty="0"/>
          </a:p>
        </p:txBody>
      </p:sp>
      <p:sp>
        <p:nvSpPr>
          <p:cNvPr id="4" name="Text Placeholder 3"/>
          <p:cNvSpPr>
            <a:spLocks noGrp="1"/>
          </p:cNvSpPr>
          <p:nvPr>
            <p:ph type="body" sz="quarter" idx="16"/>
          </p:nvPr>
        </p:nvSpPr>
        <p:spPr>
          <a:xfrm>
            <a:off x="7574642" y="1081456"/>
            <a:ext cx="3810001" cy="2979267"/>
          </a:xfrm>
        </p:spPr>
        <p:txBody>
          <a:bodyPr anchor="ctr">
            <a:normAutofit/>
          </a:bodyPr>
          <a:lstStyle/>
          <a:p>
            <a:pPr marL="285750" indent="-285750">
              <a:buFont typeface="Arial" panose="020B0604020202020204" pitchFamily="34" charset="0"/>
              <a:buChar char="•"/>
            </a:pPr>
            <a:r>
              <a:rPr lang="en-CA" sz="2400" dirty="0" smtClean="0"/>
              <a:t>No web presence</a:t>
            </a:r>
          </a:p>
          <a:p>
            <a:pPr marL="285750" indent="-285750">
              <a:buFont typeface="Arial" panose="020B0604020202020204" pitchFamily="34" charset="0"/>
              <a:buChar char="•"/>
            </a:pPr>
            <a:r>
              <a:rPr lang="en-CA" sz="2400" dirty="0" smtClean="0"/>
              <a:t>Only a Facebook page</a:t>
            </a:r>
          </a:p>
          <a:p>
            <a:pPr marL="285750" indent="-285750">
              <a:buFont typeface="Arial" panose="020B0604020202020204" pitchFamily="34" charset="0"/>
              <a:buChar char="•"/>
            </a:pPr>
            <a:r>
              <a:rPr lang="en-CA" sz="2400" dirty="0" smtClean="0"/>
              <a:t>Page on another website</a:t>
            </a:r>
          </a:p>
          <a:p>
            <a:pPr marL="285750" indent="-285750">
              <a:buFont typeface="Arial" panose="020B0604020202020204" pitchFamily="34" charset="0"/>
              <a:buChar char="•"/>
            </a:pPr>
            <a:r>
              <a:rPr lang="en-CA" sz="2400" dirty="0" smtClean="0"/>
              <a:t>Simple website</a:t>
            </a:r>
          </a:p>
          <a:p>
            <a:pPr marL="285750" indent="-285750">
              <a:buFont typeface="Arial" panose="020B0604020202020204" pitchFamily="34" charset="0"/>
              <a:buChar char="•"/>
            </a:pPr>
            <a:r>
              <a:rPr lang="en-CA" sz="2400" dirty="0" smtClean="0"/>
              <a:t>Dynamic website</a:t>
            </a:r>
            <a:endParaRPr lang="en-CA" sz="2400" dirty="0"/>
          </a:p>
        </p:txBody>
      </p:sp>
    </p:spTree>
    <p:extLst>
      <p:ext uri="{BB962C8B-B14F-4D97-AF65-F5344CB8AC3E}">
        <p14:creationId xmlns:p14="http://schemas.microsoft.com/office/powerpoint/2010/main" val="195014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Content</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1147405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41639" y="2828836"/>
            <a:ext cx="7108722" cy="1200329"/>
          </a:xfrm>
          <a:prstGeom prst="rect">
            <a:avLst/>
          </a:prstGeom>
          <a:noFill/>
        </p:spPr>
        <p:txBody>
          <a:bodyPr wrap="square" rtlCol="0">
            <a:spAutoFit/>
          </a:bodyPr>
          <a:lstStyle/>
          <a:p>
            <a:r>
              <a:rPr lang="en-CA" sz="7200" dirty="0" smtClean="0"/>
              <a:t>It’s not about you!</a:t>
            </a:r>
            <a:endParaRPr lang="en-CA" sz="7200" dirty="0"/>
          </a:p>
        </p:txBody>
      </p:sp>
    </p:spTree>
    <p:extLst>
      <p:ext uri="{BB962C8B-B14F-4D97-AF65-F5344CB8AC3E}">
        <p14:creationId xmlns:p14="http://schemas.microsoft.com/office/powerpoint/2010/main" val="3765666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Who will visit your website?</a:t>
            </a:r>
            <a:endParaRPr lang="en-CA" dirty="0"/>
          </a:p>
        </p:txBody>
      </p:sp>
      <p:sp>
        <p:nvSpPr>
          <p:cNvPr id="3" name="Content Placeholder 2"/>
          <p:cNvSpPr>
            <a:spLocks noGrp="1"/>
          </p:cNvSpPr>
          <p:nvPr>
            <p:ph idx="1"/>
          </p:nvPr>
        </p:nvSpPr>
        <p:spPr/>
        <p:txBody>
          <a:bodyPr>
            <a:normAutofit/>
          </a:bodyPr>
          <a:lstStyle/>
          <a:p>
            <a:r>
              <a:rPr lang="en-CA" sz="2400" dirty="0" smtClean="0"/>
              <a:t>Audience members</a:t>
            </a:r>
          </a:p>
          <a:p>
            <a:pPr lvl="1"/>
            <a:r>
              <a:rPr lang="en-CA" sz="2000" dirty="0" smtClean="0"/>
              <a:t>First-time visitors</a:t>
            </a:r>
          </a:p>
          <a:p>
            <a:pPr lvl="1"/>
            <a:r>
              <a:rPr lang="en-CA" sz="2000" dirty="0" smtClean="0"/>
              <a:t>Returning visitors</a:t>
            </a:r>
          </a:p>
          <a:p>
            <a:pPr lvl="1"/>
            <a:r>
              <a:rPr lang="en-CA" sz="2000" dirty="0" smtClean="0"/>
              <a:t>Season subscribers</a:t>
            </a:r>
          </a:p>
          <a:p>
            <a:pPr lvl="1"/>
            <a:r>
              <a:rPr lang="en-CA" sz="2000" dirty="0" smtClean="0"/>
              <a:t>Youth &lt; 30</a:t>
            </a:r>
          </a:p>
          <a:p>
            <a:r>
              <a:rPr lang="en-CA" sz="2400" dirty="0" smtClean="0"/>
              <a:t>Donors</a:t>
            </a:r>
          </a:p>
          <a:p>
            <a:r>
              <a:rPr lang="en-CA" sz="2400" dirty="0" smtClean="0"/>
              <a:t>Volunteers</a:t>
            </a:r>
            <a:endParaRPr lang="en-CA" sz="2400"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58812" y="1750295"/>
            <a:ext cx="681375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194321" y="1494656"/>
            <a:ext cx="4847303" cy="76676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5270090" y="5835598"/>
            <a:ext cx="2310581" cy="76676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8685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What do your visitors want to do?</a:t>
            </a:r>
            <a:endParaRPr lang="en-CA" dirty="0"/>
          </a:p>
        </p:txBody>
      </p:sp>
      <p:sp>
        <p:nvSpPr>
          <p:cNvPr id="3" name="Content Placeholder 2"/>
          <p:cNvSpPr>
            <a:spLocks noGrp="1"/>
          </p:cNvSpPr>
          <p:nvPr>
            <p:ph idx="1"/>
          </p:nvPr>
        </p:nvSpPr>
        <p:spPr/>
        <p:txBody>
          <a:bodyPr/>
          <a:lstStyle/>
          <a:p>
            <a:r>
              <a:rPr lang="en-CA" sz="2000" dirty="0" smtClean="0"/>
              <a:t>Find out about upcoming shows</a:t>
            </a:r>
          </a:p>
          <a:p>
            <a:r>
              <a:rPr lang="en-CA" sz="2000" dirty="0" smtClean="0"/>
              <a:t>Buy tickets</a:t>
            </a:r>
          </a:p>
          <a:p>
            <a:r>
              <a:rPr lang="en-CA" sz="2000" dirty="0" smtClean="0"/>
              <a:t>Donate</a:t>
            </a:r>
          </a:p>
          <a:p>
            <a:r>
              <a:rPr lang="en-CA" sz="2000" dirty="0" smtClean="0"/>
              <a:t>Look up your address</a:t>
            </a:r>
          </a:p>
          <a:p>
            <a:r>
              <a:rPr lang="en-CA" sz="2000" dirty="0" smtClean="0"/>
              <a:t>Contact you to find out about a show</a:t>
            </a:r>
          </a:p>
          <a:p>
            <a:endParaRPr lang="en-CA" dirty="0"/>
          </a:p>
          <a:p>
            <a:pPr marL="0" indent="0">
              <a:buNone/>
            </a:pPr>
            <a:r>
              <a:rPr lang="en-CA" dirty="0" smtClean="0"/>
              <a:t>Tip: go through this exercise for each of the types of visitors you identified in #1</a:t>
            </a:r>
            <a:endParaRPr lang="en-C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398" y="2242369"/>
            <a:ext cx="26098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05952" y="6143918"/>
            <a:ext cx="3437223" cy="307777"/>
          </a:xfrm>
          <a:prstGeom prst="rect">
            <a:avLst/>
          </a:prstGeom>
        </p:spPr>
        <p:txBody>
          <a:bodyPr wrap="none">
            <a:spAutoFit/>
          </a:bodyPr>
          <a:lstStyle/>
          <a:p>
            <a:r>
              <a:rPr lang="en-CA" sz="1400" i="1" dirty="0" smtClean="0"/>
              <a:t>Image from http</a:t>
            </a:r>
            <a:r>
              <a:rPr lang="en-CA" sz="1400" i="1" dirty="0"/>
              <a:t>://sudburysymphony.com/</a:t>
            </a:r>
          </a:p>
        </p:txBody>
      </p:sp>
    </p:spTree>
    <p:extLst>
      <p:ext uri="{BB962C8B-B14F-4D97-AF65-F5344CB8AC3E}">
        <p14:creationId xmlns:p14="http://schemas.microsoft.com/office/powerpoint/2010/main" val="3633545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How can you make their lives simple?</a:t>
            </a:r>
            <a:endParaRPr lang="en-CA" dirty="0"/>
          </a:p>
        </p:txBody>
      </p:sp>
      <p:sp>
        <p:nvSpPr>
          <p:cNvPr id="3" name="Content Placeholder 2"/>
          <p:cNvSpPr>
            <a:spLocks noGrp="1"/>
          </p:cNvSpPr>
          <p:nvPr>
            <p:ph idx="1"/>
          </p:nvPr>
        </p:nvSpPr>
        <p:spPr>
          <a:xfrm>
            <a:off x="818712" y="2222288"/>
            <a:ext cx="7312565" cy="1395983"/>
          </a:xfrm>
        </p:spPr>
        <p:txBody>
          <a:bodyPr>
            <a:normAutofit/>
          </a:bodyPr>
          <a:lstStyle/>
          <a:p>
            <a:r>
              <a:rPr lang="en-CA" dirty="0" smtClean="0"/>
              <a:t>Put information about upcoming shows front and centre</a:t>
            </a:r>
          </a:p>
          <a:p>
            <a:r>
              <a:rPr lang="en-CA" dirty="0" smtClean="0"/>
              <a:t>Include a menu item for “Contact Us”</a:t>
            </a:r>
          </a:p>
          <a:p>
            <a:r>
              <a:rPr lang="en-CA" b="1" dirty="0" smtClean="0"/>
              <a:t>Simplify, simplify, simplify </a:t>
            </a:r>
            <a:r>
              <a:rPr lang="en-CA" dirty="0" smtClean="0"/>
              <a:t>(take out anything that isn’t key to visitors)</a:t>
            </a:r>
            <a:endParaRPr lang="en-CA" b="1"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3725659"/>
            <a:ext cx="90678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83584" y="2423652"/>
            <a:ext cx="2774351" cy="646331"/>
          </a:xfrm>
          <a:prstGeom prst="rect">
            <a:avLst/>
          </a:prstGeom>
        </p:spPr>
        <p:txBody>
          <a:bodyPr wrap="square">
            <a:spAutoFit/>
          </a:bodyPr>
          <a:lstStyle/>
          <a:p>
            <a:r>
              <a:rPr lang="en-CA" dirty="0"/>
              <a:t>Tip: consider this question for each goal in #2</a:t>
            </a:r>
          </a:p>
        </p:txBody>
      </p:sp>
    </p:spTree>
    <p:extLst>
      <p:ext uri="{BB962C8B-B14F-4D97-AF65-F5344CB8AC3E}">
        <p14:creationId xmlns:p14="http://schemas.microsoft.com/office/powerpoint/2010/main" val="4085783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What will get them to come back?</a:t>
            </a:r>
            <a:endParaRPr lang="en-CA" dirty="0"/>
          </a:p>
        </p:txBody>
      </p:sp>
      <p:sp>
        <p:nvSpPr>
          <p:cNvPr id="3" name="Content Placeholder 2"/>
          <p:cNvSpPr>
            <a:spLocks noGrp="1"/>
          </p:cNvSpPr>
          <p:nvPr>
            <p:ph idx="1"/>
          </p:nvPr>
        </p:nvSpPr>
        <p:spPr>
          <a:xfrm>
            <a:off x="818712" y="2222287"/>
            <a:ext cx="4657856" cy="3636511"/>
          </a:xfrm>
        </p:spPr>
        <p:txBody>
          <a:bodyPr>
            <a:normAutofit/>
          </a:bodyPr>
          <a:lstStyle/>
          <a:p>
            <a:r>
              <a:rPr lang="en-CA" sz="2400" dirty="0" smtClean="0"/>
              <a:t>New/changing content</a:t>
            </a:r>
          </a:p>
          <a:p>
            <a:pPr lvl="1"/>
            <a:r>
              <a:rPr lang="en-CA" sz="2000" dirty="0" smtClean="0"/>
              <a:t>Upcoming shows</a:t>
            </a:r>
          </a:p>
          <a:p>
            <a:pPr lvl="1"/>
            <a:r>
              <a:rPr lang="en-CA" sz="2000" dirty="0" smtClean="0"/>
              <a:t>Upcoming events (camps, workshops, etc.)</a:t>
            </a:r>
          </a:p>
          <a:p>
            <a:pPr lvl="1"/>
            <a:r>
              <a:rPr lang="en-CA" sz="2000" dirty="0" smtClean="0"/>
              <a:t>Content related to shows/events e.g. video clip</a:t>
            </a:r>
          </a:p>
          <a:p>
            <a:r>
              <a:rPr lang="en-CA" sz="2400" dirty="0" smtClean="0"/>
              <a:t>Promotion on other channels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4198" y="1494503"/>
            <a:ext cx="6268891" cy="521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364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Must-haves</a:t>
            </a:r>
            <a:endParaRPr lang="en-CA" dirty="0"/>
          </a:p>
        </p:txBody>
      </p:sp>
      <p:sp>
        <p:nvSpPr>
          <p:cNvPr id="3" name="Content Placeholder 2"/>
          <p:cNvSpPr>
            <a:spLocks noGrp="1"/>
          </p:cNvSpPr>
          <p:nvPr>
            <p:ph idx="1"/>
          </p:nvPr>
        </p:nvSpPr>
        <p:spPr>
          <a:xfrm>
            <a:off x="818712" y="2222288"/>
            <a:ext cx="4333391" cy="3313273"/>
          </a:xfrm>
        </p:spPr>
        <p:txBody>
          <a:bodyPr>
            <a:normAutofit/>
          </a:bodyPr>
          <a:lstStyle/>
          <a:p>
            <a:r>
              <a:rPr lang="en-CA" sz="2000" dirty="0" smtClean="0"/>
              <a:t>“About us” / who you are / what you do</a:t>
            </a:r>
          </a:p>
          <a:p>
            <a:pPr lvl="1"/>
            <a:r>
              <a:rPr lang="en-CA" sz="1800" dirty="0" smtClean="0"/>
              <a:t>Use clear, plain language </a:t>
            </a:r>
          </a:p>
          <a:p>
            <a:r>
              <a:rPr lang="en-CA" sz="2000" dirty="0" smtClean="0"/>
              <a:t>Contact info </a:t>
            </a:r>
            <a:endParaRPr lang="en-CA" sz="2000" dirty="0"/>
          </a:p>
          <a:p>
            <a:pPr lvl="1"/>
            <a:r>
              <a:rPr lang="en-CA" sz="1800" dirty="0" smtClean="0"/>
              <a:t>Including venue info &amp; map if applicable</a:t>
            </a:r>
          </a:p>
          <a:p>
            <a:r>
              <a:rPr lang="en-CA" sz="2000" dirty="0"/>
              <a:t>S</a:t>
            </a:r>
            <a:r>
              <a:rPr lang="en-CA" sz="2000" dirty="0" smtClean="0"/>
              <a:t>ocial media links &amp; newsletter sign-up</a:t>
            </a:r>
            <a:endParaRPr lang="en-CA"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163" y="5638031"/>
            <a:ext cx="31337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27214" y="1266056"/>
            <a:ext cx="6720656"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336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
            </a:r>
            <a:br>
              <a:rPr lang="en-US" dirty="0" smtClean="0"/>
            </a:br>
            <a:r>
              <a:rPr lang="en-US" dirty="0" smtClean="0"/>
              <a:t>Summing it up: </a:t>
            </a:r>
            <a:br>
              <a:rPr lang="en-US" dirty="0" smtClean="0"/>
            </a:br>
            <a:r>
              <a:rPr lang="en-US" dirty="0" smtClean="0"/>
              <a:t>Be clear about your requirements</a:t>
            </a:r>
            <a:endParaRPr lang="en-US" dirty="0"/>
          </a:p>
        </p:txBody>
      </p:sp>
      <p:pic>
        <p:nvPicPr>
          <p:cNvPr id="194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908" y="1900240"/>
            <a:ext cx="10272184"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647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Share 1-2 things that visitors want to do on your website.</a:t>
            </a:r>
            <a:endParaRPr lang="en-CA" dirty="0"/>
          </a:p>
        </p:txBody>
      </p:sp>
    </p:spTree>
    <p:extLst>
      <p:ext uri="{BB962C8B-B14F-4D97-AF65-F5344CB8AC3E}">
        <p14:creationId xmlns:p14="http://schemas.microsoft.com/office/powerpoint/2010/main" val="174435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950" y="508028"/>
            <a:ext cx="10571998" cy="970450"/>
          </a:xfrm>
        </p:spPr>
        <p:txBody>
          <a:bodyPr/>
          <a:lstStyle/>
          <a:p>
            <a:r>
              <a:rPr lang="en-CA" dirty="0" smtClean="0"/>
              <a:t>About TechSoup Canada</a:t>
            </a:r>
            <a:endParaRPr lang="en-CA" dirty="0"/>
          </a:p>
        </p:txBody>
      </p:sp>
      <p:grpSp>
        <p:nvGrpSpPr>
          <p:cNvPr id="12" name="Group 11"/>
          <p:cNvGrpSpPr/>
          <p:nvPr/>
        </p:nvGrpSpPr>
        <p:grpSpPr>
          <a:xfrm>
            <a:off x="2057775" y="2185025"/>
            <a:ext cx="7353300" cy="3988594"/>
            <a:chOff x="4028698" y="2507455"/>
            <a:chExt cx="7353300" cy="3988594"/>
          </a:xfrm>
        </p:grpSpPr>
        <p:pic>
          <p:nvPicPr>
            <p:cNvPr id="9"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48"/>
            <a:stretch/>
          </p:blipFill>
          <p:spPr bwMode="auto">
            <a:xfrm>
              <a:off x="4028698" y="2637004"/>
              <a:ext cx="7353300" cy="38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Callout 10"/>
            <p:cNvSpPr/>
            <p:nvPr/>
          </p:nvSpPr>
          <p:spPr>
            <a:xfrm>
              <a:off x="4028698" y="2507455"/>
              <a:ext cx="2705100" cy="1428751"/>
            </a:xfrm>
            <a:prstGeom prst="wedgeEllipseCallout">
              <a:avLst>
                <a:gd name="adj1" fmla="val 68488"/>
                <a:gd name="adj2" fmla="val 33257"/>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srgbClr val="FF0000"/>
                </a:solidFill>
              </a:endParaRPr>
            </a:p>
          </p:txBody>
        </p:sp>
        <p:sp>
          <p:nvSpPr>
            <p:cNvPr id="10" name="TextBox 7"/>
            <p:cNvSpPr txBox="1">
              <a:spLocks noChangeArrowheads="1"/>
            </p:cNvSpPr>
            <p:nvPr/>
          </p:nvSpPr>
          <p:spPr bwMode="auto">
            <a:xfrm>
              <a:off x="4028698" y="2798265"/>
              <a:ext cx="2705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0"/>
                </a:spcBef>
                <a:buClrTx/>
                <a:buSzTx/>
                <a:buFontTx/>
                <a:buNone/>
              </a:pPr>
              <a:r>
                <a:rPr lang="en-US" altLang="en-US" sz="1800" dirty="0">
                  <a:solidFill>
                    <a:prstClr val="black"/>
                  </a:solidFill>
                  <a:latin typeface="Franklin Gothic Book"/>
                </a:rPr>
                <a:t>We help nonprofits use technology to </a:t>
              </a:r>
              <a:r>
                <a:rPr lang="en-US" altLang="en-US" sz="1800" b="1" dirty="0">
                  <a:solidFill>
                    <a:prstClr val="black"/>
                  </a:solidFill>
                  <a:latin typeface="Franklin Gothic Book"/>
                </a:rPr>
                <a:t>achieve their full potential</a:t>
              </a:r>
              <a:r>
                <a:rPr lang="en-US" altLang="en-US" sz="1800" dirty="0">
                  <a:solidFill>
                    <a:prstClr val="black"/>
                  </a:solidFill>
                  <a:latin typeface="Franklin Gothic Book"/>
                </a:rPr>
                <a:t>. </a:t>
              </a:r>
              <a:endParaRPr lang="en-CA" altLang="en-US" sz="1800" dirty="0">
                <a:solidFill>
                  <a:prstClr val="black"/>
                </a:solidFill>
                <a:latin typeface="Franklin Gothic Book"/>
              </a:endParaRPr>
            </a:p>
          </p:txBody>
        </p:sp>
      </p:grpSp>
      <p:sp>
        <p:nvSpPr>
          <p:cNvPr id="14" name="Text Box 4"/>
          <p:cNvSpPr txBox="1">
            <a:spLocks noChangeArrowheads="1"/>
          </p:cNvSpPr>
          <p:nvPr/>
        </p:nvSpPr>
        <p:spPr bwMode="auto">
          <a:xfrm>
            <a:off x="123825" y="6182463"/>
            <a:ext cx="11150600" cy="5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358" tIns="45679" rIns="91358" bIns="45679">
            <a:spAutoFit/>
          </a:bodyPr>
          <a:lstStyle>
            <a:lvl1pPr>
              <a:spcBef>
                <a:spcPts val="600"/>
              </a:spcBef>
              <a:buClr>
                <a:schemeClr val="accent1"/>
              </a:buClr>
              <a:buSzPct val="70000"/>
              <a:buFont typeface="Wingdings" panose="05000000000000000000" pitchFamily="2"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sz="1600">
                <a:solidFill>
                  <a:schemeClr val="tx1"/>
                </a:solidFill>
                <a:latin typeface="Century Schoolbook" panose="02040604050505020304" pitchFamily="18" charset="0"/>
              </a:defRPr>
            </a:lvl9pPr>
          </a:lstStyle>
          <a:p>
            <a:pPr algn="ctr">
              <a:spcBef>
                <a:spcPct val="0"/>
              </a:spcBef>
              <a:buClrTx/>
              <a:buSzTx/>
              <a:buFont typeface="Wingdings" panose="05000000000000000000" pitchFamily="2" charset="2"/>
              <a:buNone/>
            </a:pPr>
            <a:r>
              <a:rPr lang="en-US" altLang="en-US" sz="1400" b="1" dirty="0" smtClean="0">
                <a:solidFill>
                  <a:srgbClr val="000000"/>
                </a:solidFill>
                <a:latin typeface="Franklin Gothic Book"/>
              </a:rPr>
              <a:t>Register your organization today to be eligible to request over 300 products from 25 donor partners! </a:t>
            </a:r>
            <a:br>
              <a:rPr lang="en-US" altLang="en-US" sz="1400" b="1" dirty="0" smtClean="0">
                <a:solidFill>
                  <a:srgbClr val="000000"/>
                </a:solidFill>
                <a:latin typeface="Franklin Gothic Book"/>
              </a:rPr>
            </a:br>
            <a:r>
              <a:rPr lang="en-US" altLang="en-US" sz="1400" b="1" dirty="0">
                <a:solidFill>
                  <a:srgbClr val="FF6600"/>
                </a:solidFill>
                <a:latin typeface="Franklin Gothic Book"/>
              </a:rPr>
              <a:t>https://www.techsoupcanada.ca/en/support/how-to-register</a:t>
            </a:r>
          </a:p>
        </p:txBody>
      </p:sp>
    </p:spTree>
    <p:extLst>
      <p:ext uri="{BB962C8B-B14F-4D97-AF65-F5344CB8AC3E}">
        <p14:creationId xmlns:p14="http://schemas.microsoft.com/office/powerpoint/2010/main" val="250023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15841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61406" y="2137569"/>
            <a:ext cx="746918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358" tIns="45679" rIns="91358" bIns="45679" anchor="b"/>
          <a:lstStyle>
            <a:lvl1pPr eaLnBrk="0" hangingPunct="0">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1pPr>
            <a:lvl2pPr marL="742950" indent="-285750" eaLnBrk="0" hangingPunct="0">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2pPr>
            <a:lvl3pPr marL="1143000" indent="-228600" eaLnBrk="0" hangingPunct="0">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3pPr>
            <a:lvl4pPr marL="1600200" indent="-228600" eaLnBrk="0" hangingPunct="0">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4pPr>
            <a:lvl5pPr marL="2057400" indent="-228600" eaLnBrk="0" hangingPunct="0">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401638" algn="l"/>
                <a:tab pos="806450" algn="l"/>
                <a:tab pos="1211263" algn="l"/>
                <a:tab pos="1614488" algn="l"/>
                <a:tab pos="2019300" algn="l"/>
                <a:tab pos="2424113" algn="l"/>
                <a:tab pos="2828925" algn="l"/>
                <a:tab pos="3232150" algn="l"/>
                <a:tab pos="3636963" algn="l"/>
                <a:tab pos="4041775" algn="l"/>
                <a:tab pos="4445000" algn="l"/>
                <a:tab pos="4849813" algn="l"/>
                <a:tab pos="5254625" algn="l"/>
                <a:tab pos="5657850" algn="l"/>
                <a:tab pos="6062663" algn="l"/>
                <a:tab pos="6467475" algn="l"/>
                <a:tab pos="6872288" algn="l"/>
                <a:tab pos="7275513" algn="l"/>
                <a:tab pos="7680325" algn="l"/>
                <a:tab pos="8085138" algn="l"/>
              </a:tabLst>
              <a:defRPr>
                <a:solidFill>
                  <a:schemeClr val="tx1"/>
                </a:solidFill>
                <a:latin typeface="Arial" charset="0"/>
                <a:cs typeface="Arial" charset="0"/>
              </a:defRPr>
            </a:lvl9pPr>
          </a:lstStyle>
          <a:p>
            <a:pPr algn="ctr" eaLnBrk="1" hangingPunct="1"/>
            <a:r>
              <a:rPr lang="en-US" sz="3600" dirty="0">
                <a:latin typeface="Century Schoolbook" pitchFamily="18" charset="0"/>
              </a:rPr>
              <a:t>“Have nothing in your design that you do not know to be useful or believe to be beautiful.”</a:t>
            </a:r>
          </a:p>
          <a:p>
            <a:pPr algn="ctr" eaLnBrk="1" hangingPunct="1"/>
            <a:r>
              <a:rPr lang="en-US" sz="3600" dirty="0">
                <a:latin typeface="Century Schoolbook" pitchFamily="18" charset="0"/>
              </a:rPr>
              <a:t> </a:t>
            </a:r>
          </a:p>
          <a:p>
            <a:pPr algn="ctr" eaLnBrk="1" hangingPunct="1"/>
            <a:r>
              <a:rPr lang="en-US" sz="2900" dirty="0">
                <a:latin typeface="Century Schoolbook" pitchFamily="18" charset="0"/>
              </a:rPr>
              <a:t>- William Morris</a:t>
            </a:r>
            <a:endParaRPr lang="en-CA" sz="2900" dirty="0">
              <a:latin typeface="Century Schoolbook" pitchFamily="18" charset="0"/>
            </a:endParaRPr>
          </a:p>
        </p:txBody>
      </p:sp>
    </p:spTree>
    <p:extLst>
      <p:ext uri="{BB962C8B-B14F-4D97-AF65-F5344CB8AC3E}">
        <p14:creationId xmlns:p14="http://schemas.microsoft.com/office/powerpoint/2010/main" val="1644039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Keep it clean</a:t>
            </a:r>
            <a:endParaRPr lang="en-CA" dirty="0"/>
          </a:p>
        </p:txBody>
      </p:sp>
      <p:sp>
        <p:nvSpPr>
          <p:cNvPr id="3" name="Content Placeholder 2"/>
          <p:cNvSpPr>
            <a:spLocks noGrp="1"/>
          </p:cNvSpPr>
          <p:nvPr>
            <p:ph idx="1"/>
          </p:nvPr>
        </p:nvSpPr>
        <p:spPr>
          <a:xfrm>
            <a:off x="818712" y="2222287"/>
            <a:ext cx="3615636" cy="3636511"/>
          </a:xfrm>
        </p:spPr>
        <p:txBody>
          <a:bodyPr>
            <a:normAutofit/>
          </a:bodyPr>
          <a:lstStyle/>
          <a:p>
            <a:r>
              <a:rPr lang="en-CA" sz="2400" dirty="0" smtClean="0"/>
              <a:t>Ask: what’s important to my audience?</a:t>
            </a:r>
          </a:p>
          <a:p>
            <a:r>
              <a:rPr lang="en-CA" sz="2400" dirty="0" smtClean="0"/>
              <a:t>You probably don’t need half of what’s on your home page</a:t>
            </a:r>
          </a:p>
          <a:p>
            <a:r>
              <a:rPr lang="en-CA" sz="2400" dirty="0" smtClean="0"/>
              <a:t>Make it clear where you want visitors to look</a:t>
            </a:r>
            <a:endParaRPr lang="en-CA"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8646" y="550605"/>
            <a:ext cx="7057954" cy="567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007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 it out</a:t>
            </a:r>
            <a:endParaRPr lang="en-CA" dirty="0"/>
          </a:p>
        </p:txBody>
      </p:sp>
      <p:sp>
        <p:nvSpPr>
          <p:cNvPr id="3" name="Content Placeholder 2"/>
          <p:cNvSpPr>
            <a:spLocks noGrp="1"/>
          </p:cNvSpPr>
          <p:nvPr>
            <p:ph idx="1"/>
          </p:nvPr>
        </p:nvSpPr>
        <p:spPr>
          <a:xfrm>
            <a:off x="818712" y="2222287"/>
            <a:ext cx="4864333" cy="3636511"/>
          </a:xfrm>
        </p:spPr>
        <p:txBody>
          <a:bodyPr>
            <a:normAutofit/>
          </a:bodyPr>
          <a:lstStyle/>
          <a:p>
            <a:r>
              <a:rPr lang="en-CA" sz="2000" dirty="0" smtClean="0"/>
              <a:t>Sketch out your idea (aka “paper prototyping”) </a:t>
            </a:r>
          </a:p>
          <a:p>
            <a:pPr lvl="1"/>
            <a:r>
              <a:rPr lang="en-CA" dirty="0" smtClean="0"/>
              <a:t>Get feedback from as many people as you can</a:t>
            </a:r>
          </a:p>
          <a:p>
            <a:pPr lvl="1"/>
            <a:r>
              <a:rPr lang="en-CA" dirty="0" smtClean="0"/>
              <a:t>See if they can find key info &amp; actions</a:t>
            </a:r>
          </a:p>
          <a:p>
            <a:pPr lvl="1"/>
            <a:endParaRPr lang="en-CA" dirty="0" smtClean="0"/>
          </a:p>
          <a:p>
            <a:r>
              <a:rPr lang="en-CA" sz="2000" dirty="0" smtClean="0"/>
              <a:t>Nonprofit </a:t>
            </a:r>
            <a:r>
              <a:rPr lang="en-CA" sz="2000" dirty="0"/>
              <a:t>website navigation tips: http://wiredimpact.com/blog/nonprofit-website-navigation-tips-best-practices/</a:t>
            </a:r>
          </a:p>
          <a:p>
            <a:endParaRPr lang="en-CA" sz="2000" dirty="0"/>
          </a:p>
        </p:txBody>
      </p:sp>
      <p:pic>
        <p:nvPicPr>
          <p:cNvPr id="3074" name="Picture 2" descr="http://www.qualitystreet.fr/wp-content/uploads/2010/07/poster-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039" y="1054510"/>
            <a:ext cx="454342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72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Make it mobile-friendly</a:t>
            </a:r>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55" y="1548763"/>
            <a:ext cx="3224865" cy="48372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3996" y="1548763"/>
            <a:ext cx="3224865" cy="483729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4537" y="1548763"/>
            <a:ext cx="3224865" cy="4837298"/>
          </a:xfrm>
          <a:prstGeom prst="rect">
            <a:avLst/>
          </a:prstGeom>
        </p:spPr>
      </p:pic>
      <p:sp>
        <p:nvSpPr>
          <p:cNvPr id="7" name="Rectangle 6"/>
          <p:cNvSpPr/>
          <p:nvPr/>
        </p:nvSpPr>
        <p:spPr>
          <a:xfrm>
            <a:off x="275302" y="6435221"/>
            <a:ext cx="11464414" cy="338554"/>
          </a:xfrm>
          <a:prstGeom prst="rect">
            <a:avLst/>
          </a:prstGeom>
        </p:spPr>
        <p:txBody>
          <a:bodyPr wrap="square">
            <a:spAutoFit/>
          </a:bodyPr>
          <a:lstStyle/>
          <a:p>
            <a:r>
              <a:rPr lang="en-CA" sz="1600" dirty="0"/>
              <a:t>https://www.techsoupcanada.ca/en/learning_centre/articles/optimizing-your-nonprofit-website-for-mobile</a:t>
            </a:r>
          </a:p>
        </p:txBody>
      </p:sp>
    </p:spTree>
    <p:extLst>
      <p:ext uri="{BB962C8B-B14F-4D97-AF65-F5344CB8AC3E}">
        <p14:creationId xmlns:p14="http://schemas.microsoft.com/office/powerpoint/2010/main" val="525686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Update-ability</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92965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 management systems (CMS)</a:t>
            </a:r>
            <a:endParaRPr lang="en-CA" dirty="0"/>
          </a:p>
        </p:txBody>
      </p:sp>
      <p:graphicFrame>
        <p:nvGraphicFramePr>
          <p:cNvPr id="4" name="Diagram 3"/>
          <p:cNvGraphicFramePr/>
          <p:nvPr>
            <p:extLst>
              <p:ext uri="{D42A27DB-BD31-4B8C-83A1-F6EECF244321}">
                <p14:modId xmlns:p14="http://schemas.microsoft.com/office/powerpoint/2010/main" val="2561746539"/>
              </p:ext>
            </p:extLst>
          </p:nvPr>
        </p:nvGraphicFramePr>
        <p:xfrm>
          <a:off x="1933677" y="2428567"/>
          <a:ext cx="8128000" cy="321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081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pick a CMS?</a:t>
            </a:r>
            <a:endParaRPr lang="en-CA" dirty="0"/>
          </a:p>
        </p:txBody>
      </p:sp>
      <p:sp>
        <p:nvSpPr>
          <p:cNvPr id="3" name="Content Placeholder 2"/>
          <p:cNvSpPr>
            <a:spLocks noGrp="1"/>
          </p:cNvSpPr>
          <p:nvPr>
            <p:ph idx="1"/>
          </p:nvPr>
        </p:nvSpPr>
        <p:spPr>
          <a:xfrm>
            <a:off x="818712" y="2222287"/>
            <a:ext cx="4559533" cy="2408707"/>
          </a:xfrm>
        </p:spPr>
        <p:txBody>
          <a:bodyPr/>
          <a:lstStyle/>
          <a:p>
            <a:r>
              <a:rPr lang="en-CA" dirty="0" smtClean="0"/>
              <a:t>Commercial (free or monthly fee) vs. open source (free)</a:t>
            </a:r>
          </a:p>
          <a:p>
            <a:r>
              <a:rPr lang="en-CA" dirty="0" smtClean="0"/>
              <a:t>Cost to acquire vs. cost to implement</a:t>
            </a:r>
          </a:p>
          <a:p>
            <a:r>
              <a:rPr lang="en-CA" dirty="0" smtClean="0"/>
              <a:t>Current needs vs. future needs</a:t>
            </a:r>
          </a:p>
          <a:p>
            <a:endParaRPr lang="en-CA" dirty="0"/>
          </a:p>
        </p:txBody>
      </p:sp>
      <p:sp>
        <p:nvSpPr>
          <p:cNvPr id="4" name="Rectangle 3"/>
          <p:cNvSpPr/>
          <p:nvPr/>
        </p:nvSpPr>
        <p:spPr>
          <a:xfrm>
            <a:off x="924232" y="4796531"/>
            <a:ext cx="5230762" cy="923330"/>
          </a:xfrm>
          <a:prstGeom prst="rect">
            <a:avLst/>
          </a:prstGeom>
        </p:spPr>
        <p:txBody>
          <a:bodyPr wrap="square">
            <a:spAutoFit/>
          </a:bodyPr>
          <a:lstStyle/>
          <a:p>
            <a:r>
              <a:rPr lang="en-CA" u="sng" dirty="0" smtClean="0"/>
              <a:t>Nonprofit guide to CMS: </a:t>
            </a:r>
            <a:r>
              <a:rPr lang="en-CA" dirty="0" smtClean="0"/>
              <a:t>http</a:t>
            </a:r>
            <a:r>
              <a:rPr lang="en-CA" dirty="0"/>
              <a:t>://www.idealware.org/reports/consumers-guide-content-management-systems-nonprofits</a:t>
            </a:r>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10481" y="1455173"/>
            <a:ext cx="6012665" cy="504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432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Weebly</a:t>
            </a:r>
            <a:endParaRPr lang="en-CA" dirty="0"/>
          </a:p>
        </p:txBody>
      </p:sp>
      <p:sp>
        <p:nvSpPr>
          <p:cNvPr id="3" name="Content Placeholder 2"/>
          <p:cNvSpPr>
            <a:spLocks noGrp="1"/>
          </p:cNvSpPr>
          <p:nvPr>
            <p:ph idx="1"/>
          </p:nvPr>
        </p:nvSpPr>
        <p:spPr>
          <a:xfrm>
            <a:off x="818713" y="2222287"/>
            <a:ext cx="4146578" cy="3636511"/>
          </a:xfrm>
        </p:spPr>
        <p:txBody>
          <a:bodyPr>
            <a:normAutofit/>
          </a:bodyPr>
          <a:lstStyle/>
          <a:p>
            <a:r>
              <a:rPr lang="en-CA" sz="2000" dirty="0" smtClean="0"/>
              <a:t>Build your site with drag and drop</a:t>
            </a:r>
          </a:p>
          <a:p>
            <a:r>
              <a:rPr lang="en-CA" sz="2000" dirty="0" smtClean="0"/>
              <a:t>$4/month to use your own domain</a:t>
            </a:r>
          </a:p>
          <a:p>
            <a:r>
              <a:rPr lang="en-CA" sz="2000" dirty="0" smtClean="0"/>
              <a:t>Great for simple and attractive websites without too much complex functionality</a:t>
            </a:r>
            <a:endParaRPr lang="en-CA" sz="20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258" y="2260736"/>
            <a:ext cx="6682096" cy="410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0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WordPress</a:t>
            </a:r>
            <a:endParaRPr lang="en-CA" dirty="0"/>
          </a:p>
        </p:txBody>
      </p:sp>
      <p:sp>
        <p:nvSpPr>
          <p:cNvPr id="3" name="Content Placeholder 2"/>
          <p:cNvSpPr>
            <a:spLocks noGrp="1"/>
          </p:cNvSpPr>
          <p:nvPr>
            <p:ph idx="1"/>
          </p:nvPr>
        </p:nvSpPr>
        <p:spPr>
          <a:xfrm>
            <a:off x="818712" y="2222287"/>
            <a:ext cx="4087585" cy="3636511"/>
          </a:xfrm>
        </p:spPr>
        <p:txBody>
          <a:bodyPr>
            <a:normAutofit/>
          </a:bodyPr>
          <a:lstStyle/>
          <a:p>
            <a:r>
              <a:rPr lang="en-CA" sz="2000" dirty="0" smtClean="0"/>
              <a:t>Free, open source</a:t>
            </a:r>
          </a:p>
          <a:p>
            <a:r>
              <a:rPr lang="en-CA" sz="2000" dirty="0" smtClean="0"/>
              <a:t>Many plugins available – can add a lot of functionality</a:t>
            </a:r>
          </a:p>
          <a:p>
            <a:r>
              <a:rPr lang="en-CA" sz="2000" dirty="0" smtClean="0"/>
              <a:t>Helps to be a bit tech-savvy or have someone with WordPress experience</a:t>
            </a:r>
            <a:endParaRPr lang="en-CA"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1540" y="2363046"/>
            <a:ext cx="6745772" cy="331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4790" y="6007198"/>
            <a:ext cx="6141040" cy="646331"/>
          </a:xfrm>
          <a:prstGeom prst="rect">
            <a:avLst/>
          </a:prstGeom>
        </p:spPr>
        <p:txBody>
          <a:bodyPr wrap="none">
            <a:spAutoFit/>
          </a:bodyPr>
          <a:lstStyle/>
          <a:p>
            <a:r>
              <a:rPr lang="en-CA" dirty="0" smtClean="0"/>
              <a:t>Walkthrough on how to set up a nonprofit WordPress website:</a:t>
            </a:r>
          </a:p>
          <a:p>
            <a:r>
              <a:rPr lang="en-CA" dirty="0" smtClean="0"/>
              <a:t>http</a:t>
            </a:r>
            <a:r>
              <a:rPr lang="en-CA" dirty="0"/>
              <a:t>://nonprofitally.com/make-a-nonprofit-website</a:t>
            </a:r>
          </a:p>
        </p:txBody>
      </p:sp>
    </p:spTree>
    <p:extLst>
      <p:ext uri="{BB962C8B-B14F-4D97-AF65-F5344CB8AC3E}">
        <p14:creationId xmlns:p14="http://schemas.microsoft.com/office/powerpoint/2010/main" val="49295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Content Placeholder 6"/>
          <p:cNvSpPr>
            <a:spLocks noGrp="1"/>
          </p:cNvSpPr>
          <p:nvPr>
            <p:ph sz="half" idx="1"/>
          </p:nvPr>
        </p:nvSpPr>
        <p:spPr>
          <a:xfrm>
            <a:off x="3890933" y="2891287"/>
            <a:ext cx="6659174" cy="1423142"/>
          </a:xfrm>
          <a:effectLst/>
        </p:spPr>
        <p:txBody>
          <a:bodyPr anchor="t">
            <a:normAutofit/>
          </a:bodyPr>
          <a:lstStyle/>
          <a:p>
            <a:pPr marL="0" indent="0">
              <a:buNone/>
              <a:defRPr/>
            </a:pPr>
            <a:r>
              <a:rPr lang="en-CA" sz="2800" b="1" dirty="0" smtClean="0">
                <a:solidFill>
                  <a:schemeClr val="bg1"/>
                </a:solidFill>
              </a:rPr>
              <a:t>Tierney Smith</a:t>
            </a:r>
            <a:r>
              <a:rPr lang="en-CA" sz="2400" b="1" dirty="0" smtClean="0">
                <a:solidFill>
                  <a:srgbClr val="00B0F0"/>
                </a:solidFill>
              </a:rPr>
              <a:t/>
            </a:r>
            <a:br>
              <a:rPr lang="en-CA" sz="2400" b="1" dirty="0" smtClean="0">
                <a:solidFill>
                  <a:srgbClr val="00B0F0"/>
                </a:solidFill>
              </a:rPr>
            </a:br>
            <a:r>
              <a:rPr lang="en-CA" sz="2400" dirty="0" smtClean="0">
                <a:solidFill>
                  <a:schemeClr val="bg1"/>
                </a:solidFill>
              </a:rPr>
              <a:t>Program Manager at TechSoup Canada</a:t>
            </a:r>
            <a:br>
              <a:rPr lang="en-CA" sz="2400" dirty="0" smtClean="0">
                <a:solidFill>
                  <a:schemeClr val="bg1"/>
                </a:solidFill>
              </a:rPr>
            </a:br>
            <a:r>
              <a:rPr lang="en-CA" sz="2400" b="1" dirty="0">
                <a:solidFill>
                  <a:srgbClr val="00B0F0"/>
                </a:solidFill>
              </a:rPr>
              <a:t> </a:t>
            </a:r>
            <a:r>
              <a:rPr lang="en-CA" sz="2400" b="1" dirty="0" smtClean="0">
                <a:solidFill>
                  <a:srgbClr val="00B0F0"/>
                </a:solidFill>
              </a:rPr>
              <a:t>    @TierneyS</a:t>
            </a:r>
            <a:endParaRPr lang="en-CA" sz="2400" dirty="0" smtClean="0">
              <a:solidFill>
                <a:schemeClr val="bg1"/>
              </a:solidFill>
            </a:endParaRPr>
          </a:p>
        </p:txBody>
      </p:sp>
      <p:sp>
        <p:nvSpPr>
          <p:cNvPr id="4" name="Title 3"/>
          <p:cNvSpPr>
            <a:spLocks noGrp="1"/>
          </p:cNvSpPr>
          <p:nvPr>
            <p:ph type="title"/>
          </p:nvPr>
        </p:nvSpPr>
        <p:spPr/>
        <p:txBody>
          <a:bodyPr/>
          <a:lstStyle/>
          <a:p>
            <a:r>
              <a:rPr lang="en-CA" dirty="0" smtClean="0"/>
              <a:t>About Me</a:t>
            </a:r>
            <a:endParaRPr lang="en-CA" dirty="0"/>
          </a:p>
        </p:txBody>
      </p:sp>
      <p:pic>
        <p:nvPicPr>
          <p:cNvPr id="24" name="Picture 2" descr="https://g.twimg.com/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3838" y="3748937"/>
            <a:ext cx="321708" cy="2615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751" y="2516302"/>
            <a:ext cx="2445576" cy="2445576"/>
          </a:xfrm>
          <a:prstGeom prst="rect">
            <a:avLst/>
          </a:prstGeom>
        </p:spPr>
      </p:pic>
    </p:spTree>
    <p:extLst>
      <p:ext uri="{BB962C8B-B14F-4D97-AF65-F5344CB8AC3E}">
        <p14:creationId xmlns:p14="http://schemas.microsoft.com/office/powerpoint/2010/main" val="4180964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Support &amp; Maintenance</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860217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Find the right skills</a:t>
            </a:r>
            <a:endParaRPr lang="en-CA" dirty="0"/>
          </a:p>
        </p:txBody>
      </p:sp>
      <p:pic>
        <p:nvPicPr>
          <p:cNvPr id="1026" name="Picture 2" descr="http://coding.smashingmagazine.com/wp-content/uploads/2010/06/reset-w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78130" y="2546553"/>
            <a:ext cx="4762500" cy="2752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imgur.com/EM7Bwbm.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645" y="2423521"/>
            <a:ext cx="3998452" cy="29988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3509" y="5506065"/>
            <a:ext cx="971741" cy="523220"/>
          </a:xfrm>
          <a:prstGeom prst="rect">
            <a:avLst/>
          </a:prstGeom>
          <a:noFill/>
        </p:spPr>
        <p:txBody>
          <a:bodyPr wrap="none" rtlCol="0">
            <a:spAutoFit/>
          </a:bodyPr>
          <a:lstStyle/>
          <a:p>
            <a:r>
              <a:rPr lang="en-CA" sz="2800" dirty="0" smtClean="0"/>
              <a:t>Geek</a:t>
            </a:r>
            <a:endParaRPr lang="en-CA" sz="2800" dirty="0"/>
          </a:p>
        </p:txBody>
      </p:sp>
      <p:sp>
        <p:nvSpPr>
          <p:cNvPr id="8" name="TextBox 7"/>
          <p:cNvSpPr txBox="1"/>
          <p:nvPr/>
        </p:nvSpPr>
        <p:spPr>
          <a:xfrm>
            <a:off x="7853078" y="5506065"/>
            <a:ext cx="1529586" cy="523220"/>
          </a:xfrm>
          <a:prstGeom prst="rect">
            <a:avLst/>
          </a:prstGeom>
          <a:noFill/>
        </p:spPr>
        <p:txBody>
          <a:bodyPr wrap="none" rtlCol="0">
            <a:spAutoFit/>
          </a:bodyPr>
          <a:lstStyle/>
          <a:p>
            <a:r>
              <a:rPr lang="en-CA" sz="2800" dirty="0" smtClean="0"/>
              <a:t>Designer</a:t>
            </a:r>
            <a:endParaRPr lang="en-CA" sz="2800" dirty="0"/>
          </a:p>
        </p:txBody>
      </p:sp>
    </p:spTree>
    <p:extLst>
      <p:ext uri="{BB962C8B-B14F-4D97-AF65-F5344CB8AC3E}">
        <p14:creationId xmlns:p14="http://schemas.microsoft.com/office/powerpoint/2010/main" val="1001075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Who you </a:t>
            </a:r>
            <a:r>
              <a:rPr lang="en-CA" dirty="0" err="1" smtClean="0"/>
              <a:t>gonna</a:t>
            </a:r>
            <a:r>
              <a:rPr lang="en-CA" dirty="0" smtClean="0"/>
              <a:t> call?</a:t>
            </a: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83128" y="2931494"/>
            <a:ext cx="2590800" cy="2257425"/>
          </a:xfrm>
        </p:spPr>
      </p:pic>
      <p:sp>
        <p:nvSpPr>
          <p:cNvPr id="7" name="Content Placeholder 2"/>
          <p:cNvSpPr txBox="1">
            <a:spLocks/>
          </p:cNvSpPr>
          <p:nvPr/>
        </p:nvSpPr>
        <p:spPr>
          <a:xfrm>
            <a:off x="818712" y="2222287"/>
            <a:ext cx="4274398" cy="4345661"/>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CA" sz="2800" dirty="0" smtClean="0"/>
              <a:t>Know where you can get ongoing help</a:t>
            </a:r>
          </a:p>
          <a:p>
            <a:pPr lvl="1"/>
            <a:r>
              <a:rPr lang="en-CA" sz="2000" dirty="0" smtClean="0"/>
              <a:t>CMS provider</a:t>
            </a:r>
          </a:p>
          <a:p>
            <a:pPr lvl="1"/>
            <a:r>
              <a:rPr lang="en-CA" sz="2000" dirty="0" smtClean="0"/>
              <a:t>Website developer</a:t>
            </a:r>
          </a:p>
          <a:p>
            <a:pPr lvl="1"/>
            <a:r>
              <a:rPr lang="en-CA" sz="2000" dirty="0" smtClean="0"/>
              <a:t>Reliable volunteer</a:t>
            </a:r>
          </a:p>
          <a:p>
            <a:pPr lvl="1"/>
            <a:endParaRPr lang="en-CA" sz="2000" dirty="0" smtClean="0"/>
          </a:p>
          <a:p>
            <a:r>
              <a:rPr lang="en-CA" sz="2400" dirty="0" smtClean="0"/>
              <a:t>To deal with:</a:t>
            </a:r>
          </a:p>
          <a:p>
            <a:pPr lvl="1"/>
            <a:r>
              <a:rPr lang="en-CA" sz="2000" dirty="0" smtClean="0"/>
              <a:t>Applying patches/upgrades</a:t>
            </a:r>
          </a:p>
          <a:p>
            <a:pPr lvl="1"/>
            <a:r>
              <a:rPr lang="en-CA" sz="2000" dirty="0" smtClean="0"/>
              <a:t>Fixing issues</a:t>
            </a:r>
          </a:p>
          <a:p>
            <a:pPr lvl="1"/>
            <a:r>
              <a:rPr lang="en-CA" sz="2000" dirty="0" smtClean="0"/>
              <a:t>Adding new features</a:t>
            </a:r>
            <a:endParaRPr lang="en-CA" sz="2000" dirty="0"/>
          </a:p>
        </p:txBody>
      </p:sp>
    </p:spTree>
    <p:extLst>
      <p:ext uri="{BB962C8B-B14F-4D97-AF65-F5344CB8AC3E}">
        <p14:creationId xmlns:p14="http://schemas.microsoft.com/office/powerpoint/2010/main" val="3155198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Budgeting Tips</a:t>
            </a:r>
            <a:endParaRPr lang="en-CA" dirty="0"/>
          </a:p>
        </p:txBody>
      </p:sp>
      <p:sp>
        <p:nvSpPr>
          <p:cNvPr id="3" name="Content Placeholder 2"/>
          <p:cNvSpPr>
            <a:spLocks noGrp="1"/>
          </p:cNvSpPr>
          <p:nvPr>
            <p:ph idx="1"/>
          </p:nvPr>
        </p:nvSpPr>
        <p:spPr/>
        <p:txBody>
          <a:bodyPr>
            <a:normAutofit/>
          </a:bodyPr>
          <a:lstStyle/>
          <a:p>
            <a:r>
              <a:rPr lang="en-CA" sz="2000" dirty="0" smtClean="0"/>
              <a:t>60% guideline</a:t>
            </a:r>
          </a:p>
          <a:p>
            <a:pPr lvl="1"/>
            <a:r>
              <a:rPr lang="en-CA" sz="1800" dirty="0" smtClean="0"/>
              <a:t>If working with consultants, give them a budget that is 60% of your actual budget</a:t>
            </a:r>
          </a:p>
          <a:p>
            <a:r>
              <a:rPr lang="en-CA" sz="2000" dirty="0" smtClean="0"/>
              <a:t>Ongoing budget</a:t>
            </a:r>
          </a:p>
          <a:p>
            <a:pPr lvl="1"/>
            <a:r>
              <a:rPr lang="en-CA" sz="1800" dirty="0" smtClean="0"/>
              <a:t>Put a line item in your budget for ongoing website support &amp; maintenance</a:t>
            </a:r>
          </a:p>
          <a:p>
            <a:r>
              <a:rPr lang="en-CA" sz="2000" dirty="0" smtClean="0"/>
              <a:t>Plan for improvements</a:t>
            </a:r>
          </a:p>
          <a:p>
            <a:pPr lvl="1"/>
            <a:r>
              <a:rPr lang="en-CA" sz="1800" dirty="0" smtClean="0"/>
              <a:t>Budget for a website refresh every 3-5 years</a:t>
            </a:r>
            <a:endParaRPr lang="en-CA" sz="1800" dirty="0"/>
          </a:p>
        </p:txBody>
      </p:sp>
    </p:spTree>
    <p:extLst>
      <p:ext uri="{BB962C8B-B14F-4D97-AF65-F5344CB8AC3E}">
        <p14:creationId xmlns:p14="http://schemas.microsoft.com/office/powerpoint/2010/main" val="356471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Keep it fresh</a:t>
            </a:r>
            <a:endParaRPr lang="en-CA" dirty="0"/>
          </a:p>
        </p:txBody>
      </p:sp>
      <p:sp>
        <p:nvSpPr>
          <p:cNvPr id="3" name="Content Placeholder 2"/>
          <p:cNvSpPr>
            <a:spLocks noGrp="1"/>
          </p:cNvSpPr>
          <p:nvPr>
            <p:ph idx="1"/>
          </p:nvPr>
        </p:nvSpPr>
        <p:spPr>
          <a:xfrm>
            <a:off x="818712" y="2222287"/>
            <a:ext cx="3704127" cy="3636511"/>
          </a:xfrm>
        </p:spPr>
        <p:txBody>
          <a:bodyPr/>
          <a:lstStyle/>
          <a:p>
            <a:r>
              <a:rPr lang="en-CA" dirty="0" smtClean="0"/>
              <a:t>Schedule content updates</a:t>
            </a:r>
          </a:p>
          <a:p>
            <a:r>
              <a:rPr lang="en-CA" dirty="0" smtClean="0"/>
              <a:t>Tie it to existing activities:</a:t>
            </a:r>
          </a:p>
          <a:p>
            <a:pPr lvl="1"/>
            <a:r>
              <a:rPr lang="en-CA" dirty="0" smtClean="0"/>
              <a:t>New show</a:t>
            </a:r>
          </a:p>
          <a:p>
            <a:pPr lvl="1"/>
            <a:r>
              <a:rPr lang="en-CA" dirty="0" smtClean="0"/>
              <a:t>Sending newsletter</a:t>
            </a:r>
          </a:p>
          <a:p>
            <a:pPr lvl="1"/>
            <a:r>
              <a:rPr lang="en-CA" dirty="0" smtClean="0"/>
              <a:t>Advertising in newspaper</a:t>
            </a:r>
          </a:p>
          <a:p>
            <a:pPr lvl="1"/>
            <a:r>
              <a:rPr lang="en-CA" dirty="0" smtClean="0"/>
              <a:t>New season announced</a:t>
            </a:r>
          </a:p>
          <a:p>
            <a:r>
              <a:rPr lang="en-CA" dirty="0" smtClean="0"/>
              <a:t>Which content to update weekly / monthly / seasonally?</a:t>
            </a:r>
            <a:endParaRPr lang="en-CA" dirty="0"/>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40966" y="1835714"/>
            <a:ext cx="7219950" cy="445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389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Find-ability</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32190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Goal: be found in a Google search</a:t>
            </a:r>
            <a:endParaRPr lang="en-CA" dirty="0"/>
          </a:p>
        </p:txBody>
      </p:sp>
      <p:sp>
        <p:nvSpPr>
          <p:cNvPr id="5" name="Content Placeholder 4"/>
          <p:cNvSpPr>
            <a:spLocks noGrp="1"/>
          </p:cNvSpPr>
          <p:nvPr>
            <p:ph idx="1"/>
          </p:nvPr>
        </p:nvSpPr>
        <p:spPr>
          <a:xfrm>
            <a:off x="818712" y="2222287"/>
            <a:ext cx="10554574" cy="3018307"/>
          </a:xfrm>
        </p:spPr>
        <p:txBody>
          <a:bodyPr>
            <a:normAutofit/>
          </a:bodyPr>
          <a:lstStyle/>
          <a:p>
            <a:r>
              <a:rPr lang="en-CA" sz="2400" dirty="0" smtClean="0"/>
              <a:t>Known as “Search Engine Optimization” or “SEO”</a:t>
            </a:r>
          </a:p>
          <a:p>
            <a:r>
              <a:rPr lang="en-CA" sz="2400" dirty="0" smtClean="0"/>
              <a:t>“Keywords” = words &amp; phrases that people type into a search engine</a:t>
            </a:r>
          </a:p>
          <a:p>
            <a:pPr lvl="1"/>
            <a:r>
              <a:rPr lang="en-CA" sz="2200" dirty="0" smtClean="0"/>
              <a:t>Speak your audience’s language</a:t>
            </a:r>
          </a:p>
          <a:p>
            <a:r>
              <a:rPr lang="en-CA" sz="2400" dirty="0" smtClean="0"/>
              <a:t>Focus on your niche</a:t>
            </a:r>
          </a:p>
          <a:p>
            <a:endParaRPr lang="en-CA" sz="2400" dirty="0" smtClean="0"/>
          </a:p>
          <a:p>
            <a:r>
              <a:rPr lang="en-CA" sz="2400" dirty="0" smtClean="0"/>
              <a:t>Bottom line: make your website useful and relevant for your audience</a:t>
            </a:r>
            <a:endParaRPr lang="en-CA" sz="2400" dirty="0"/>
          </a:p>
        </p:txBody>
      </p:sp>
      <p:sp>
        <p:nvSpPr>
          <p:cNvPr id="7" name="Rectangle 6"/>
          <p:cNvSpPr/>
          <p:nvPr/>
        </p:nvSpPr>
        <p:spPr>
          <a:xfrm>
            <a:off x="511275" y="5612212"/>
            <a:ext cx="11100619" cy="923330"/>
          </a:xfrm>
          <a:prstGeom prst="rect">
            <a:avLst/>
          </a:prstGeom>
        </p:spPr>
        <p:txBody>
          <a:bodyPr wrap="square">
            <a:spAutoFit/>
          </a:bodyPr>
          <a:lstStyle/>
          <a:p>
            <a:r>
              <a:rPr lang="en-CA" dirty="0" smtClean="0"/>
              <a:t>Keyword research tool</a:t>
            </a:r>
            <a:r>
              <a:rPr lang="en-CA" dirty="0"/>
              <a:t>: https://</a:t>
            </a:r>
            <a:r>
              <a:rPr lang="en-CA" dirty="0" smtClean="0"/>
              <a:t>adwords.google.com/KeywordPlanner</a:t>
            </a:r>
          </a:p>
          <a:p>
            <a:endParaRPr lang="en-CA" dirty="0" smtClean="0"/>
          </a:p>
          <a:p>
            <a:r>
              <a:rPr lang="en-CA" dirty="0" smtClean="0"/>
              <a:t>More about SEO: </a:t>
            </a:r>
            <a:r>
              <a:rPr lang="en-CA" dirty="0"/>
              <a:t>http://</a:t>
            </a:r>
            <a:r>
              <a:rPr lang="en-CA" dirty="0" smtClean="0"/>
              <a:t>www.techsoupcanada.ca/community/blog/toronto_net_tuesday/seo</a:t>
            </a:r>
            <a:endParaRPr lang="en-US" dirty="0"/>
          </a:p>
        </p:txBody>
      </p:sp>
    </p:spTree>
    <p:extLst>
      <p:ext uri="{BB962C8B-B14F-4D97-AF65-F5344CB8AC3E}">
        <p14:creationId xmlns:p14="http://schemas.microsoft.com/office/powerpoint/2010/main" val="312959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Online advertising</a:t>
            </a:r>
            <a:endParaRPr lang="en-CA" dirty="0"/>
          </a:p>
        </p:txBody>
      </p:sp>
      <p:sp>
        <p:nvSpPr>
          <p:cNvPr id="3" name="Content Placeholder 2"/>
          <p:cNvSpPr>
            <a:spLocks noGrp="1"/>
          </p:cNvSpPr>
          <p:nvPr>
            <p:ph idx="1"/>
          </p:nvPr>
        </p:nvSpPr>
        <p:spPr>
          <a:xfrm>
            <a:off x="818712" y="2222287"/>
            <a:ext cx="4170538" cy="4373822"/>
          </a:xfrm>
        </p:spPr>
        <p:txBody>
          <a:bodyPr>
            <a:normAutofit/>
          </a:bodyPr>
          <a:lstStyle/>
          <a:p>
            <a:r>
              <a:rPr lang="en-CA" sz="2400" dirty="0" smtClean="0"/>
              <a:t>Search engine marketing (SEM) = ads related to search engine keywords</a:t>
            </a:r>
          </a:p>
          <a:p>
            <a:pPr lvl="1"/>
            <a:r>
              <a:rPr lang="en-CA" sz="2000" dirty="0" smtClean="0"/>
              <a:t>Google </a:t>
            </a:r>
            <a:r>
              <a:rPr lang="en-CA" sz="2000" dirty="0" err="1" smtClean="0"/>
              <a:t>Adwords</a:t>
            </a:r>
            <a:r>
              <a:rPr lang="en-CA" sz="2000" dirty="0" smtClean="0"/>
              <a:t> </a:t>
            </a:r>
          </a:p>
          <a:p>
            <a:pPr lvl="1"/>
            <a:r>
              <a:rPr lang="en-CA" sz="2000" dirty="0" smtClean="0"/>
              <a:t>Google Grants (for charities)</a:t>
            </a:r>
          </a:p>
          <a:p>
            <a:r>
              <a:rPr lang="en-CA" sz="2400" dirty="0" smtClean="0"/>
              <a:t>Banner ads = ads on other websites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809" y="1487334"/>
            <a:ext cx="646747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406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ideas</a:t>
            </a:r>
            <a:endParaRPr lang="en-CA" dirty="0"/>
          </a:p>
        </p:txBody>
      </p:sp>
      <p:sp>
        <p:nvSpPr>
          <p:cNvPr id="3" name="Content Placeholder 2"/>
          <p:cNvSpPr>
            <a:spLocks noGrp="1"/>
          </p:cNvSpPr>
          <p:nvPr>
            <p:ph idx="1"/>
          </p:nvPr>
        </p:nvSpPr>
        <p:spPr>
          <a:xfrm>
            <a:off x="818712" y="2222287"/>
            <a:ext cx="6288167" cy="3636511"/>
          </a:xfrm>
        </p:spPr>
        <p:txBody>
          <a:bodyPr>
            <a:normAutofit/>
          </a:bodyPr>
          <a:lstStyle/>
          <a:p>
            <a:r>
              <a:rPr lang="en-CA" sz="2000" dirty="0" smtClean="0"/>
              <a:t>Think of your website like your name or contact info – it should be on everything</a:t>
            </a:r>
          </a:p>
          <a:p>
            <a:r>
              <a:rPr lang="en-CA" sz="2000" dirty="0" smtClean="0"/>
              <a:t>Put your website address:</a:t>
            </a:r>
          </a:p>
          <a:p>
            <a:pPr lvl="1"/>
            <a:r>
              <a:rPr lang="en-CA" sz="1800" dirty="0" smtClean="0"/>
              <a:t>In printed promotional materials e.g. poster, brochure, newspaper ad</a:t>
            </a:r>
          </a:p>
          <a:p>
            <a:pPr lvl="1"/>
            <a:r>
              <a:rPr lang="en-CA" sz="1800" dirty="0" smtClean="0"/>
              <a:t>In printed programmes</a:t>
            </a:r>
          </a:p>
          <a:p>
            <a:pPr lvl="1"/>
            <a:r>
              <a:rPr lang="en-CA" sz="1800" dirty="0" smtClean="0"/>
              <a:t>On your social media profiles</a:t>
            </a:r>
          </a:p>
          <a:p>
            <a:pPr lvl="1"/>
            <a:r>
              <a:rPr lang="en-CA" sz="1800" dirty="0" smtClean="0"/>
              <a:t>In online event listings</a:t>
            </a:r>
          </a:p>
        </p:txBody>
      </p:sp>
      <p:sp>
        <p:nvSpPr>
          <p:cNvPr id="4" name="Rectangle 3"/>
          <p:cNvSpPr/>
          <p:nvPr/>
        </p:nvSpPr>
        <p:spPr>
          <a:xfrm>
            <a:off x="471949" y="6094841"/>
            <a:ext cx="11454580" cy="369332"/>
          </a:xfrm>
          <a:prstGeom prst="rect">
            <a:avLst/>
          </a:prstGeom>
        </p:spPr>
        <p:txBody>
          <a:bodyPr wrap="square">
            <a:spAutoFit/>
          </a:bodyPr>
          <a:lstStyle/>
          <a:p>
            <a:r>
              <a:rPr lang="en-CA" dirty="0"/>
              <a:t>http://</a:t>
            </a:r>
            <a:r>
              <a:rPr lang="en-CA" dirty="0" smtClean="0"/>
              <a:t>www.fundraising123.org/article/driving-traffic-your-nonprofit-website</a:t>
            </a:r>
            <a:endParaRPr lang="en-CA"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6879" y="3261544"/>
            <a:ext cx="48196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911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Measurement</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957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Agenda</a:t>
            </a:r>
            <a:endParaRPr lang="en-CA" dirty="0"/>
          </a:p>
        </p:txBody>
      </p:sp>
      <p:sp>
        <p:nvSpPr>
          <p:cNvPr id="14" name="Content Placeholder 6"/>
          <p:cNvSpPr>
            <a:spLocks noGrp="1"/>
          </p:cNvSpPr>
          <p:nvPr>
            <p:ph sz="half" idx="1"/>
          </p:nvPr>
        </p:nvSpPr>
        <p:spPr>
          <a:xfrm>
            <a:off x="818713" y="2222287"/>
            <a:ext cx="10443336" cy="4290480"/>
          </a:xfrm>
          <a:effectLst/>
        </p:spPr>
        <p:txBody>
          <a:bodyPr anchor="t">
            <a:normAutofit fontScale="70000" lnSpcReduction="20000"/>
          </a:bodyPr>
          <a:lstStyle/>
          <a:p>
            <a:pPr marL="742950" indent="-742950"/>
            <a:r>
              <a:rPr lang="en-CA" sz="3600" dirty="0" smtClean="0">
                <a:solidFill>
                  <a:schemeClr val="bg1"/>
                </a:solidFill>
              </a:rPr>
              <a:t>Intro</a:t>
            </a:r>
          </a:p>
          <a:p>
            <a:pPr marL="742950" indent="-742950"/>
            <a:r>
              <a:rPr lang="en-CA" sz="3600" dirty="0" smtClean="0">
                <a:solidFill>
                  <a:schemeClr val="bg1"/>
                </a:solidFill>
              </a:rPr>
              <a:t>Considerations:</a:t>
            </a:r>
          </a:p>
          <a:p>
            <a:pPr marL="1143000" lvl="1" indent="-742950">
              <a:buFont typeface="+mj-lt"/>
              <a:buAutoNum type="arabicPeriod"/>
            </a:pPr>
            <a:r>
              <a:rPr lang="en-CA" sz="2600" dirty="0" smtClean="0">
                <a:solidFill>
                  <a:schemeClr val="bg1"/>
                </a:solidFill>
              </a:rPr>
              <a:t>Content</a:t>
            </a:r>
            <a:endParaRPr lang="en-CA" sz="2600" dirty="0">
              <a:solidFill>
                <a:schemeClr val="bg1"/>
              </a:solidFill>
            </a:endParaRPr>
          </a:p>
          <a:p>
            <a:pPr marL="1143000" lvl="1" indent="-742950">
              <a:buFont typeface="+mj-lt"/>
              <a:buAutoNum type="arabicPeriod"/>
            </a:pPr>
            <a:r>
              <a:rPr lang="en-CA" sz="2600" dirty="0">
                <a:solidFill>
                  <a:schemeClr val="bg1"/>
                </a:solidFill>
              </a:rPr>
              <a:t>Design</a:t>
            </a:r>
          </a:p>
          <a:p>
            <a:pPr marL="1143000" lvl="1" indent="-742950">
              <a:buFont typeface="+mj-lt"/>
              <a:buAutoNum type="arabicPeriod"/>
            </a:pPr>
            <a:r>
              <a:rPr lang="en-CA" sz="2600" dirty="0">
                <a:solidFill>
                  <a:schemeClr val="bg1"/>
                </a:solidFill>
              </a:rPr>
              <a:t>Update-ability</a:t>
            </a:r>
          </a:p>
          <a:p>
            <a:pPr marL="1143000" lvl="1" indent="-742950">
              <a:buFont typeface="+mj-lt"/>
              <a:buAutoNum type="arabicPeriod"/>
            </a:pPr>
            <a:r>
              <a:rPr lang="en-CA" sz="2600" dirty="0">
                <a:solidFill>
                  <a:schemeClr val="bg1"/>
                </a:solidFill>
              </a:rPr>
              <a:t>Maintenance &amp; support</a:t>
            </a:r>
          </a:p>
          <a:p>
            <a:pPr marL="1143000" lvl="1" indent="-742950">
              <a:buFont typeface="+mj-lt"/>
              <a:buAutoNum type="arabicPeriod"/>
            </a:pPr>
            <a:r>
              <a:rPr lang="en-CA" sz="2600" dirty="0">
                <a:solidFill>
                  <a:schemeClr val="bg1"/>
                </a:solidFill>
              </a:rPr>
              <a:t>Find-ability</a:t>
            </a:r>
          </a:p>
          <a:p>
            <a:pPr marL="1143000" lvl="1" indent="-742950">
              <a:buFont typeface="+mj-lt"/>
              <a:buAutoNum type="arabicPeriod"/>
            </a:pPr>
            <a:r>
              <a:rPr lang="en-CA" sz="2600" dirty="0">
                <a:solidFill>
                  <a:schemeClr val="bg1"/>
                </a:solidFill>
              </a:rPr>
              <a:t>Measurement</a:t>
            </a:r>
          </a:p>
          <a:p>
            <a:endParaRPr lang="en-CA" sz="3600" dirty="0" smtClean="0">
              <a:solidFill>
                <a:schemeClr val="bg1"/>
              </a:solidFill>
            </a:endParaRPr>
          </a:p>
          <a:p>
            <a:pPr marL="742950" indent="-742950"/>
            <a:r>
              <a:rPr lang="en-CA" sz="3600" dirty="0">
                <a:solidFill>
                  <a:schemeClr val="bg1"/>
                </a:solidFill>
              </a:rPr>
              <a:t>Q&amp;A</a:t>
            </a:r>
            <a:endParaRPr lang="en-CA" sz="2800" dirty="0">
              <a:solidFill>
                <a:schemeClr val="bg1"/>
              </a:solidFill>
            </a:endParaRPr>
          </a:p>
          <a:p>
            <a:pPr lvl="1"/>
            <a:endParaRPr lang="en-CA" sz="2200" dirty="0" smtClean="0">
              <a:solidFill>
                <a:schemeClr val="bg1"/>
              </a:solidFill>
            </a:endParaRPr>
          </a:p>
        </p:txBody>
      </p:sp>
    </p:spTree>
    <p:extLst>
      <p:ext uri="{BB962C8B-B14F-4D97-AF65-F5344CB8AC3E}">
        <p14:creationId xmlns:p14="http://schemas.microsoft.com/office/powerpoint/2010/main" val="1246334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Install Google Analytics</a:t>
            </a:r>
            <a:endParaRPr lang="en-CA"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357" y="1887794"/>
            <a:ext cx="8343286" cy="480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629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Important data to track</a:t>
            </a:r>
            <a:endParaRPr lang="en-CA" dirty="0"/>
          </a:p>
        </p:txBody>
      </p:sp>
      <p:sp>
        <p:nvSpPr>
          <p:cNvPr id="3" name="Content Placeholder 2"/>
          <p:cNvSpPr>
            <a:spLocks noGrp="1"/>
          </p:cNvSpPr>
          <p:nvPr>
            <p:ph idx="1"/>
          </p:nvPr>
        </p:nvSpPr>
        <p:spPr>
          <a:xfrm>
            <a:off x="818712" y="2222287"/>
            <a:ext cx="6349004" cy="3636511"/>
          </a:xfrm>
        </p:spPr>
        <p:txBody>
          <a:bodyPr>
            <a:normAutofit/>
          </a:bodyPr>
          <a:lstStyle/>
          <a:p>
            <a:r>
              <a:rPr lang="en-CA" sz="2000" dirty="0" smtClean="0"/>
              <a:t># of visitors to your website</a:t>
            </a:r>
          </a:p>
          <a:p>
            <a:r>
              <a:rPr lang="en-CA" sz="2000" dirty="0" smtClean="0"/>
              <a:t># views of key pages</a:t>
            </a:r>
          </a:p>
          <a:p>
            <a:pPr lvl="1"/>
            <a:r>
              <a:rPr lang="en-CA" sz="1800" dirty="0" smtClean="0"/>
              <a:t>Which are your most popular pages?</a:t>
            </a:r>
          </a:p>
          <a:p>
            <a:r>
              <a:rPr lang="en-CA" sz="2000" dirty="0" smtClean="0"/>
              <a:t>Location – where are your visitors?</a:t>
            </a:r>
          </a:p>
          <a:p>
            <a:r>
              <a:rPr lang="en-CA" sz="2000" dirty="0" smtClean="0"/>
              <a:t>Traffic sources – where are your visitors coming from?</a:t>
            </a:r>
          </a:p>
          <a:p>
            <a:pPr lvl="1"/>
            <a:r>
              <a:rPr lang="en-CA" sz="1800" dirty="0" smtClean="0"/>
              <a:t>Google search, email campaign, link from another website, directly typing the URL into their browser, etc.</a:t>
            </a:r>
          </a:p>
          <a:p>
            <a:endParaRPr lang="en-CA" sz="2000" dirty="0"/>
          </a:p>
        </p:txBody>
      </p:sp>
      <p:sp>
        <p:nvSpPr>
          <p:cNvPr id="4" name="Rectangle 3"/>
          <p:cNvSpPr/>
          <p:nvPr/>
        </p:nvSpPr>
        <p:spPr>
          <a:xfrm>
            <a:off x="570270" y="6114506"/>
            <a:ext cx="10107561" cy="369332"/>
          </a:xfrm>
          <a:prstGeom prst="rect">
            <a:avLst/>
          </a:prstGeom>
        </p:spPr>
        <p:txBody>
          <a:bodyPr wrap="square">
            <a:spAutoFit/>
          </a:bodyPr>
          <a:lstStyle/>
          <a:p>
            <a:r>
              <a:rPr lang="en-CA" dirty="0" smtClean="0"/>
              <a:t>A bit more advanced: http</a:t>
            </a:r>
            <a:r>
              <a:rPr lang="en-CA" dirty="0"/>
              <a:t>://wiredimpact.com/blog/website-data-nonprofits-should-track/</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315" y="2701720"/>
            <a:ext cx="47339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053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Goals &amp; Campaigns</a:t>
            </a:r>
            <a:endParaRPr lang="en-CA" dirty="0"/>
          </a:p>
        </p:txBody>
      </p:sp>
      <p:sp>
        <p:nvSpPr>
          <p:cNvPr id="3" name="Content Placeholder 2"/>
          <p:cNvSpPr>
            <a:spLocks noGrp="1"/>
          </p:cNvSpPr>
          <p:nvPr>
            <p:ph idx="1"/>
          </p:nvPr>
        </p:nvSpPr>
        <p:spPr>
          <a:xfrm>
            <a:off x="749886" y="2234512"/>
            <a:ext cx="10554574" cy="2389041"/>
          </a:xfrm>
        </p:spPr>
        <p:txBody>
          <a:bodyPr/>
          <a:lstStyle/>
          <a:p>
            <a:r>
              <a:rPr lang="en-CA" dirty="0" smtClean="0"/>
              <a:t>Goals: did your visitor do the thing you wanted them to do?</a:t>
            </a:r>
          </a:p>
          <a:p>
            <a:pPr lvl="1"/>
            <a:r>
              <a:rPr lang="en-CA" dirty="0" smtClean="0"/>
              <a:t>Buy a ticket</a:t>
            </a:r>
          </a:p>
          <a:p>
            <a:pPr lvl="1"/>
            <a:r>
              <a:rPr lang="en-CA" dirty="0" smtClean="0"/>
              <a:t>Donate</a:t>
            </a:r>
          </a:p>
          <a:p>
            <a:r>
              <a:rPr lang="en-CA" dirty="0" smtClean="0"/>
              <a:t>Campaigns: get detailed info about which of your campaigns are producing results</a:t>
            </a:r>
          </a:p>
          <a:p>
            <a:pPr lvl="1"/>
            <a:r>
              <a:rPr lang="en-CA" dirty="0" smtClean="0"/>
              <a:t>Use campaign tracking links (which are way less complicated than they look):</a:t>
            </a:r>
          </a:p>
        </p:txBody>
      </p:sp>
      <p:sp>
        <p:nvSpPr>
          <p:cNvPr id="4" name="Rectangle 3"/>
          <p:cNvSpPr/>
          <p:nvPr/>
        </p:nvSpPr>
        <p:spPr>
          <a:xfrm>
            <a:off x="314632" y="5426247"/>
            <a:ext cx="11700388" cy="1200329"/>
          </a:xfrm>
          <a:prstGeom prst="rect">
            <a:avLst/>
          </a:prstGeom>
        </p:spPr>
        <p:txBody>
          <a:bodyPr wrap="square">
            <a:spAutoFit/>
          </a:bodyPr>
          <a:lstStyle/>
          <a:p>
            <a:r>
              <a:rPr lang="en-CA" dirty="0" smtClean="0"/>
              <a:t>Learn more: </a:t>
            </a:r>
          </a:p>
          <a:p>
            <a:r>
              <a:rPr lang="en-CA" dirty="0" smtClean="0"/>
              <a:t>http</a:t>
            </a:r>
            <a:r>
              <a:rPr lang="en-CA" dirty="0"/>
              <a:t>://www.npengage.com/online-fundraising/setting-goals-google-analytics</a:t>
            </a:r>
            <a:r>
              <a:rPr lang="en-CA" dirty="0" smtClean="0"/>
              <a:t>/ (note that screenshots are out of date)</a:t>
            </a:r>
          </a:p>
          <a:p>
            <a:r>
              <a:rPr lang="en-CA" dirty="0"/>
              <a:t>http://embracewp.com/google-analytics-help-set-goals</a:t>
            </a:r>
            <a:r>
              <a:rPr lang="en-CA" dirty="0" smtClean="0"/>
              <a:t>/</a:t>
            </a:r>
          </a:p>
          <a:p>
            <a:r>
              <a:rPr lang="en-CA" dirty="0" smtClean="0"/>
              <a:t>Create campaign tracking links</a:t>
            </a:r>
            <a:r>
              <a:rPr lang="en-CA" dirty="0"/>
              <a:t>: https://support.google.com/analytics/answer/1033867?hl=en</a:t>
            </a:r>
          </a:p>
        </p:txBody>
      </p:sp>
      <p:sp>
        <p:nvSpPr>
          <p:cNvPr id="5" name="Rectangle 4"/>
          <p:cNvSpPr/>
          <p:nvPr/>
        </p:nvSpPr>
        <p:spPr>
          <a:xfrm>
            <a:off x="250722" y="4655056"/>
            <a:ext cx="11828207" cy="307777"/>
          </a:xfrm>
          <a:prstGeom prst="rect">
            <a:avLst/>
          </a:prstGeom>
          <a:ln>
            <a:solidFill>
              <a:schemeClr val="accent4"/>
            </a:solidFill>
          </a:ln>
        </p:spPr>
        <p:txBody>
          <a:bodyPr wrap="square">
            <a:spAutoFit/>
          </a:bodyPr>
          <a:lstStyle/>
          <a:p>
            <a:r>
              <a:rPr lang="en-CA" sz="1400" dirty="0"/>
              <a:t>http://www.techsoupcanada.ca/Microsoft/windows-8-is-here</a:t>
            </a:r>
            <a:r>
              <a:rPr lang="en-CA" sz="1400" b="1" dirty="0"/>
              <a:t>?utm_source=customer_service&amp;utm_medium=email&amp;utm_campaign=email_signature</a:t>
            </a:r>
          </a:p>
        </p:txBody>
      </p:sp>
    </p:spTree>
    <p:extLst>
      <p:ext uri="{BB962C8B-B14F-4D97-AF65-F5344CB8AC3E}">
        <p14:creationId xmlns:p14="http://schemas.microsoft.com/office/powerpoint/2010/main" val="3212304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Questions? Comments?</a:t>
            </a:r>
            <a:endParaRPr lang="en-CA" dirty="0"/>
          </a:p>
        </p:txBody>
      </p:sp>
      <p:sp>
        <p:nvSpPr>
          <p:cNvPr id="5" name="Content Placeholder 2"/>
          <p:cNvSpPr txBox="1">
            <a:spLocks/>
          </p:cNvSpPr>
          <p:nvPr/>
        </p:nvSpPr>
        <p:spPr>
          <a:xfrm>
            <a:off x="912018" y="5271795"/>
            <a:ext cx="10554574" cy="1399938"/>
          </a:xfrm>
          <a:prstGeom prst="rect">
            <a:avLst/>
          </a:prstGeom>
          <a:effectLst/>
        </p:spPr>
        <p:txBody>
          <a:bodyPr vert="horz" lIns="91440" tIns="45720" rIns="91440" bIns="45720" rtlCol="0" anchor="t" anchorCtr="0">
            <a:normAutofit fontScale="85000" lnSpcReduction="20000"/>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en-CA" sz="3200" dirty="0" smtClean="0"/>
              <a:t>www.techsoupcanada.ca</a:t>
            </a:r>
          </a:p>
          <a:p>
            <a:r>
              <a:rPr lang="en-CA" sz="3200" dirty="0" smtClean="0"/>
              <a:t>@techsoupcanada</a:t>
            </a:r>
          </a:p>
          <a:p>
            <a:r>
              <a:rPr lang="en-CA" sz="3200" dirty="0" smtClean="0"/>
              <a:t>facebook.com/</a:t>
            </a:r>
            <a:r>
              <a:rPr lang="en-CA" sz="3200" dirty="0" err="1" smtClean="0"/>
              <a:t>techsoupcanada</a:t>
            </a:r>
            <a:endParaRPr lang="en-CA" sz="3200" dirty="0" smtClean="0"/>
          </a:p>
        </p:txBody>
      </p:sp>
    </p:spTree>
    <p:extLst>
      <p:ext uri="{BB962C8B-B14F-4D97-AF65-F5344CB8AC3E}">
        <p14:creationId xmlns:p14="http://schemas.microsoft.com/office/powerpoint/2010/main" val="219542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one next step you plan on taking after this webinar?</a:t>
            </a:r>
          </a:p>
        </p:txBody>
      </p:sp>
      <p:sp>
        <p:nvSpPr>
          <p:cNvPr id="3" name="Text Placeholder 2"/>
          <p:cNvSpPr>
            <a:spLocks noGrp="1"/>
          </p:cNvSpPr>
          <p:nvPr>
            <p:ph type="body" sz="quarter" idx="16"/>
          </p:nvPr>
        </p:nvSpPr>
        <p:spPr/>
        <p:txBody>
          <a:bodyPr/>
          <a:lstStyle/>
          <a:p>
            <a:endParaRPr lang="en-CA"/>
          </a:p>
        </p:txBody>
      </p:sp>
    </p:spTree>
    <p:extLst>
      <p:ext uri="{BB962C8B-B14F-4D97-AF65-F5344CB8AC3E}">
        <p14:creationId xmlns:p14="http://schemas.microsoft.com/office/powerpoint/2010/main" val="174435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Google Test</a:t>
            </a: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89" y="1447760"/>
            <a:ext cx="7496175" cy="4562475"/>
          </a:xfrm>
          <a:prstGeom prst="rect">
            <a:avLst/>
          </a:prstGeom>
          <a:ln>
            <a:solidFill>
              <a:schemeClr val="bg1"/>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3937"/>
          <a:stretch/>
        </p:blipFill>
        <p:spPr>
          <a:xfrm>
            <a:off x="7166466" y="97207"/>
            <a:ext cx="4933335" cy="4648200"/>
          </a:xfrm>
          <a:prstGeom prst="rect">
            <a:avLst/>
          </a:prstGeom>
          <a:ln>
            <a:solidFill>
              <a:schemeClr val="bg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81272" y="4441766"/>
            <a:ext cx="6918529" cy="2322828"/>
          </a:xfrm>
          <a:prstGeom prst="rect">
            <a:avLst/>
          </a:prstGeom>
          <a:ln>
            <a:solidFill>
              <a:schemeClr val="bg1"/>
            </a:solidFill>
          </a:ln>
        </p:spPr>
      </p:pic>
    </p:spTree>
    <p:extLst>
      <p:ext uri="{BB962C8B-B14F-4D97-AF65-F5344CB8AC3E}">
        <p14:creationId xmlns:p14="http://schemas.microsoft.com/office/powerpoint/2010/main" val="1282676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Website = Your Hub</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3486908"/>
              </p:ext>
            </p:extLst>
          </p:nvPr>
        </p:nvGraphicFramePr>
        <p:xfrm>
          <a:off x="819150" y="2222500"/>
          <a:ext cx="10553700" cy="4384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094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397171"/>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20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15733" y="333835"/>
            <a:ext cx="4858365" cy="617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6045" y="1119955"/>
            <a:ext cx="7188148" cy="460241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2735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a:stretch/>
        </p:blipFill>
        <p:spPr bwMode="auto">
          <a:xfrm>
            <a:off x="0" y="394182"/>
            <a:ext cx="12192001" cy="60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927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Century Gothic"/>
        <a:ea typeface=""/>
        <a:cs typeface=""/>
      </a:majorFont>
      <a:minorFont>
        <a:latin typeface="Franklin Gothic Book"/>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98D1675B-7325-48AD-994B-0DEF3379A98D}"/>
    </a:ext>
  </a:extLst>
</a:theme>
</file>

<file path=ppt/theme/theme2.xml><?xml version="1.0" encoding="utf-8"?>
<a:theme xmlns:a="http://schemas.openxmlformats.org/drawingml/2006/main" name="1_Quotabl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Century Gothic"/>
        <a:ea typeface=""/>
        <a:cs typeface=""/>
      </a:majorFont>
      <a:minorFont>
        <a:latin typeface="Franklin Gothic Book"/>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98D1675B-7325-48AD-994B-0DEF3379A9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6277</TotalTime>
  <Words>1556</Words>
  <Application>Microsoft Office PowerPoint</Application>
  <PresentationFormat>Custom</PresentationFormat>
  <Paragraphs>230</Paragraphs>
  <Slides>44</Slides>
  <Notes>12</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Quotable</vt:lpstr>
      <vt:lpstr>1_Quotable</vt:lpstr>
      <vt:lpstr>Digital Marketing 101   What you need to know about websites April 22, 2014</vt:lpstr>
      <vt:lpstr>About TechSoup Canada</vt:lpstr>
      <vt:lpstr>About Me</vt:lpstr>
      <vt:lpstr>Agenda</vt:lpstr>
      <vt:lpstr>The Google Test</vt:lpstr>
      <vt:lpstr>Your Website = Your Hub</vt:lpstr>
      <vt:lpstr>Assess</vt:lpstr>
      <vt:lpstr>PowerPoint Presentation</vt:lpstr>
      <vt:lpstr>PowerPoint Presentation</vt:lpstr>
      <vt:lpstr>What level are you at with your website?</vt:lpstr>
      <vt:lpstr>Content</vt:lpstr>
      <vt:lpstr>PowerPoint Presentation</vt:lpstr>
      <vt:lpstr>#1: Who will visit your website?</vt:lpstr>
      <vt:lpstr>#2: What do your visitors want to do?</vt:lpstr>
      <vt:lpstr>#3: How can you make their lives simple?</vt:lpstr>
      <vt:lpstr>#4: What will get them to come back?</vt:lpstr>
      <vt:lpstr>Must-haves</vt:lpstr>
      <vt:lpstr> Summing it up:  Be clear about your requirements</vt:lpstr>
      <vt:lpstr>Share 1-2 things that visitors want to do on your website.</vt:lpstr>
      <vt:lpstr>Design</vt:lpstr>
      <vt:lpstr>PowerPoint Presentation</vt:lpstr>
      <vt:lpstr>Keep it clean</vt:lpstr>
      <vt:lpstr>Test it out</vt:lpstr>
      <vt:lpstr>Make it mobile-friendly</vt:lpstr>
      <vt:lpstr>Update-ability</vt:lpstr>
      <vt:lpstr>Content management systems (CMS)</vt:lpstr>
      <vt:lpstr>How to pick a CMS?</vt:lpstr>
      <vt:lpstr>Weebly</vt:lpstr>
      <vt:lpstr>WordPress</vt:lpstr>
      <vt:lpstr>Support &amp; Maintenance</vt:lpstr>
      <vt:lpstr>Find the right skills</vt:lpstr>
      <vt:lpstr>Who you gonna call?</vt:lpstr>
      <vt:lpstr>Budgeting Tips</vt:lpstr>
      <vt:lpstr>Keep it fresh</vt:lpstr>
      <vt:lpstr>Find-ability</vt:lpstr>
      <vt:lpstr>Goal: be found in a Google search</vt:lpstr>
      <vt:lpstr>Online advertising</vt:lpstr>
      <vt:lpstr>More ideas</vt:lpstr>
      <vt:lpstr>Measurement</vt:lpstr>
      <vt:lpstr>Install Google Analytics</vt:lpstr>
      <vt:lpstr>Important data to track</vt:lpstr>
      <vt:lpstr>Goals &amp; Campaigns</vt:lpstr>
      <vt:lpstr>Questions? Comments?</vt:lpstr>
      <vt:lpstr>What is one next step you plan on taking after this webinar?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Hsu</dc:creator>
  <cp:lastModifiedBy>User</cp:lastModifiedBy>
  <cp:revision>428</cp:revision>
  <dcterms:created xsi:type="dcterms:W3CDTF">2014-01-09T19:45:07Z</dcterms:created>
  <dcterms:modified xsi:type="dcterms:W3CDTF">2014-04-30T17:25:52Z</dcterms:modified>
</cp:coreProperties>
</file>