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52"/>
  </p:notesMasterIdLst>
  <p:handoutMasterIdLst>
    <p:handoutMasterId r:id="rId53"/>
  </p:handoutMasterIdLst>
  <p:sldIdLst>
    <p:sldId id="256" r:id="rId2"/>
    <p:sldId id="273" r:id="rId3"/>
    <p:sldId id="257" r:id="rId4"/>
    <p:sldId id="352" r:id="rId5"/>
    <p:sldId id="322" r:id="rId6"/>
    <p:sldId id="374" r:id="rId7"/>
    <p:sldId id="372" r:id="rId8"/>
    <p:sldId id="354" r:id="rId9"/>
    <p:sldId id="373" r:id="rId10"/>
    <p:sldId id="376" r:id="rId11"/>
    <p:sldId id="377" r:id="rId12"/>
    <p:sldId id="378" r:id="rId13"/>
    <p:sldId id="379" r:id="rId14"/>
    <p:sldId id="381" r:id="rId15"/>
    <p:sldId id="380" r:id="rId16"/>
    <p:sldId id="382" r:id="rId17"/>
    <p:sldId id="383" r:id="rId18"/>
    <p:sldId id="384" r:id="rId19"/>
    <p:sldId id="385" r:id="rId20"/>
    <p:sldId id="347" r:id="rId21"/>
    <p:sldId id="397" r:id="rId22"/>
    <p:sldId id="386" r:id="rId23"/>
    <p:sldId id="405" r:id="rId24"/>
    <p:sldId id="387" r:id="rId25"/>
    <p:sldId id="388" r:id="rId26"/>
    <p:sldId id="389" r:id="rId27"/>
    <p:sldId id="390" r:id="rId28"/>
    <p:sldId id="391" r:id="rId29"/>
    <p:sldId id="393" r:id="rId30"/>
    <p:sldId id="392" r:id="rId31"/>
    <p:sldId id="394" r:id="rId32"/>
    <p:sldId id="395" r:id="rId33"/>
    <p:sldId id="396" r:id="rId34"/>
    <p:sldId id="398" r:id="rId35"/>
    <p:sldId id="371" r:id="rId36"/>
    <p:sldId id="399" r:id="rId37"/>
    <p:sldId id="400" r:id="rId38"/>
    <p:sldId id="401" r:id="rId39"/>
    <p:sldId id="402" r:id="rId40"/>
    <p:sldId id="406" r:id="rId41"/>
    <p:sldId id="403" r:id="rId42"/>
    <p:sldId id="404" r:id="rId43"/>
    <p:sldId id="337" r:id="rId44"/>
    <p:sldId id="346" r:id="rId45"/>
    <p:sldId id="375" r:id="rId46"/>
    <p:sldId id="272" r:id="rId47"/>
    <p:sldId id="271" r:id="rId48"/>
    <p:sldId id="335" r:id="rId49"/>
    <p:sldId id="407" r:id="rId50"/>
    <p:sldId id="408"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p:cViewPr>
        <p:scale>
          <a:sx n="65" d="100"/>
          <a:sy n="65" d="100"/>
        </p:scale>
        <p:origin x="2464" y="7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39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491BF97-B1F3-394E-8D27-F76FA40EB417}" type="datetime1">
              <a:rPr lang="en-US" altLang="en-US"/>
              <a:pPr/>
              <a:t>3/28/17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5455304-8B2A-7841-9B68-7CB425762D7A}" type="slidenum">
              <a:rPr lang="en-US" altLang="en-US"/>
              <a:pPr/>
              <a:t>‹#›</a:t>
            </a:fld>
            <a:endParaRPr lang="en-US" altLang="en-US"/>
          </a:p>
        </p:txBody>
      </p:sp>
    </p:spTree>
    <p:extLst>
      <p:ext uri="{BB962C8B-B14F-4D97-AF65-F5344CB8AC3E}">
        <p14:creationId xmlns:p14="http://schemas.microsoft.com/office/powerpoint/2010/main" val="21433275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F6952FBB-159C-F646-BDE5-CE416B3A7446}" type="datetime1">
              <a:rPr lang="en-US" altLang="en-US"/>
              <a:pPr/>
              <a:t>3/28/17</a:t>
            </a:fld>
            <a:endParaRPr lang="en-US" alt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349B278-D28D-2645-A466-CF5D4C80687F}" type="slidenum">
              <a:rPr lang="en-US" altLang="en-US"/>
              <a:pPr/>
              <a:t>‹#›</a:t>
            </a:fld>
            <a:endParaRPr lang="en-US" altLang="en-US"/>
          </a:p>
        </p:txBody>
      </p:sp>
    </p:spTree>
    <p:extLst>
      <p:ext uri="{BB962C8B-B14F-4D97-AF65-F5344CB8AC3E}">
        <p14:creationId xmlns:p14="http://schemas.microsoft.com/office/powerpoint/2010/main" val="5851986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1015757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20</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21</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33</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34</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35</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42</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5948870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44</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45</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p:txBody>
          <a:bodyPr/>
          <a:lstStyle/>
          <a:p>
            <a:pPr eaLnBrk="1" hangingPunct="1">
              <a:defRPr/>
            </a:pPr>
            <a:r>
              <a:rPr lang="en-US" dirty="0" smtClean="0"/>
              <a:t>Insurance companies want to know that you are thinking in a proactive way. Demonstrating that you take risk</a:t>
            </a:r>
            <a:r>
              <a:rPr lang="en-US" baseline="0" dirty="0" smtClean="0"/>
              <a:t> seriously, have procedures in place and review annually demonstrates a state of care that could become important. </a:t>
            </a:r>
            <a:endParaRPr lang="en-US" dirty="0" smtClean="0"/>
          </a:p>
        </p:txBody>
      </p:sp>
    </p:spTree>
    <p:extLst>
      <p:ext uri="{BB962C8B-B14F-4D97-AF65-F5344CB8AC3E}">
        <p14:creationId xmlns:p14="http://schemas.microsoft.com/office/powerpoint/2010/main" val="86335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p:txBody>
          <a:bodyPr/>
          <a:lstStyle/>
          <a:p>
            <a:pPr eaLnBrk="1" hangingPunct="1"/>
            <a:r>
              <a:rPr lang="en-US" altLang="en-US">
                <a:ea typeface="ＭＳ Ｐゴシック" charset="-128"/>
              </a:rPr>
              <a:t>Don’t wait for questions, I will answer as they appear unless they will be covered later. </a:t>
            </a:r>
          </a:p>
          <a:p>
            <a:pPr eaLnBrk="1" hangingPunct="1"/>
            <a:endParaRPr lang="en-US" altLang="en-US">
              <a:ea typeface="ＭＳ Ｐゴシック" charset="-128"/>
            </a:endParaRPr>
          </a:p>
          <a:p>
            <a:pPr eaLnBrk="1" hangingPunct="1"/>
            <a:r>
              <a:rPr lang="en-US" altLang="en-US">
                <a:ea typeface="ＭＳ Ｐゴシック" charset="-128"/>
              </a:rPr>
              <a:t>This presentation will be available as a download. </a:t>
            </a:r>
          </a:p>
        </p:txBody>
      </p:sp>
    </p:spTree>
    <p:extLst>
      <p:ext uri="{BB962C8B-B14F-4D97-AF65-F5344CB8AC3E}">
        <p14:creationId xmlns:p14="http://schemas.microsoft.com/office/powerpoint/2010/main" val="1487195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75991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p:txBody>
          <a:bodyPr/>
          <a:lstStyle/>
          <a:p>
            <a:pPr eaLnBrk="1" hangingPunct="1">
              <a:defRPr/>
            </a:pPr>
            <a:endParaRPr lang="en-US" dirty="0" smtClean="0"/>
          </a:p>
        </p:txBody>
      </p:sp>
    </p:spTree>
    <p:extLst>
      <p:ext uri="{BB962C8B-B14F-4D97-AF65-F5344CB8AC3E}">
        <p14:creationId xmlns:p14="http://schemas.microsoft.com/office/powerpoint/2010/main" val="738180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4</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5</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6</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7</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8</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F349B278-D28D-2645-A466-CF5D4C80687F}" type="slidenum">
              <a:rPr lang="en-US" altLang="en-US" smtClean="0"/>
              <a:pPr/>
              <a:t>9</a:t>
            </a:fld>
            <a:endParaRPr lang="en-US" altLang="en-US"/>
          </a:p>
        </p:txBody>
      </p:sp>
    </p:spTree>
    <p:extLst>
      <p:ext uri="{BB962C8B-B14F-4D97-AF65-F5344CB8AC3E}">
        <p14:creationId xmlns:p14="http://schemas.microsoft.com/office/powerpoint/2010/main" val="3923710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752600"/>
            <a:ext cx="7772400" cy="1676400"/>
          </a:xfrm>
          <a:effectLst>
            <a:outerShdw blurRad="38100" dist="25398" dir="2700000" algn="ctr" rotWithShape="0">
              <a:schemeClr val="bg2">
                <a:alpha val="99962"/>
              </a:schemeClr>
            </a:outerShdw>
          </a:effectLst>
        </p:spPr>
        <p:txBody>
          <a:bodyPr/>
          <a:lstStyle>
            <a:lvl1pPr>
              <a:defRPr sz="4800"/>
            </a:lvl1pPr>
          </a:lstStyle>
          <a:p>
            <a:pPr lvl="0"/>
            <a:r>
              <a:rPr lang="en-US" noProof="0" smtClean="0"/>
              <a:t>Click to edit Master title style</a:t>
            </a:r>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 typeface="Monotype Sorts" charset="0"/>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CF6C7F6F-ABCD-704F-B723-B77E2EC347ED}" type="slidenum">
              <a:rPr lang="en-US" altLang="en-US"/>
              <a:pPr/>
              <a:t>‹#›</a:t>
            </a:fld>
            <a:endParaRPr lang="en-US" altLang="en-US"/>
          </a:p>
        </p:txBody>
      </p:sp>
    </p:spTree>
    <p:extLst>
      <p:ext uri="{BB962C8B-B14F-4D97-AF65-F5344CB8AC3E}">
        <p14:creationId xmlns:p14="http://schemas.microsoft.com/office/powerpoint/2010/main" val="1590748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17A0B6FF-35F3-2B44-8437-2B9041DE0E54}" type="slidenum">
              <a:rPr lang="en-US" altLang="en-US"/>
              <a:pPr/>
              <a:t>‹#›</a:t>
            </a:fld>
            <a:endParaRPr lang="en-US" altLang="en-US"/>
          </a:p>
        </p:txBody>
      </p:sp>
    </p:spTree>
    <p:extLst>
      <p:ext uri="{BB962C8B-B14F-4D97-AF65-F5344CB8AC3E}">
        <p14:creationId xmlns:p14="http://schemas.microsoft.com/office/powerpoint/2010/main" val="204855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F93EB786-09FC-2944-A1E0-74A5C95933D1}" type="slidenum">
              <a:rPr lang="en-US" altLang="en-US"/>
              <a:pPr/>
              <a:t>‹#›</a:t>
            </a:fld>
            <a:endParaRPr lang="en-US" altLang="en-US"/>
          </a:p>
        </p:txBody>
      </p:sp>
    </p:spTree>
    <p:extLst>
      <p:ext uri="{BB962C8B-B14F-4D97-AF65-F5344CB8AC3E}">
        <p14:creationId xmlns:p14="http://schemas.microsoft.com/office/powerpoint/2010/main" val="164508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8D9D7B4E-F734-4949-9120-1B303F502BFF}" type="slidenum">
              <a:rPr lang="en-US" altLang="en-US"/>
              <a:pPr/>
              <a:t>‹#›</a:t>
            </a:fld>
            <a:endParaRPr lang="en-US" altLang="en-US"/>
          </a:p>
        </p:txBody>
      </p:sp>
    </p:spTree>
    <p:extLst>
      <p:ext uri="{BB962C8B-B14F-4D97-AF65-F5344CB8AC3E}">
        <p14:creationId xmlns:p14="http://schemas.microsoft.com/office/powerpoint/2010/main" val="169008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6" name="Rectangle 6"/>
          <p:cNvSpPr>
            <a:spLocks noGrp="1" noChangeArrowheads="1"/>
          </p:cNvSpPr>
          <p:nvPr>
            <p:ph type="sldNum" sz="quarter" idx="12"/>
          </p:nvPr>
        </p:nvSpPr>
        <p:spPr>
          <a:ln/>
        </p:spPr>
        <p:txBody>
          <a:bodyPr/>
          <a:lstStyle>
            <a:lvl1pPr>
              <a:defRPr/>
            </a:lvl1pPr>
          </a:lstStyle>
          <a:p>
            <a:fld id="{21259D2F-9FEC-6C4E-AF8A-877AD4B1B511}" type="slidenum">
              <a:rPr lang="en-US" altLang="en-US"/>
              <a:pPr/>
              <a:t>‹#›</a:t>
            </a:fld>
            <a:endParaRPr lang="en-US" altLang="en-US"/>
          </a:p>
        </p:txBody>
      </p:sp>
    </p:spTree>
    <p:extLst>
      <p:ext uri="{BB962C8B-B14F-4D97-AF65-F5344CB8AC3E}">
        <p14:creationId xmlns:p14="http://schemas.microsoft.com/office/powerpoint/2010/main" val="48313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7" name="Rectangle 6"/>
          <p:cNvSpPr>
            <a:spLocks noGrp="1" noChangeArrowheads="1"/>
          </p:cNvSpPr>
          <p:nvPr>
            <p:ph type="sldNum" sz="quarter" idx="12"/>
          </p:nvPr>
        </p:nvSpPr>
        <p:spPr>
          <a:ln/>
        </p:spPr>
        <p:txBody>
          <a:bodyPr/>
          <a:lstStyle>
            <a:lvl1pPr>
              <a:defRPr/>
            </a:lvl1pPr>
          </a:lstStyle>
          <a:p>
            <a:fld id="{43FD7ECB-3C55-F14A-B125-2156DC3E6529}" type="slidenum">
              <a:rPr lang="en-US" altLang="en-US"/>
              <a:pPr/>
              <a:t>‹#›</a:t>
            </a:fld>
            <a:endParaRPr lang="en-US" altLang="en-US"/>
          </a:p>
        </p:txBody>
      </p:sp>
    </p:spTree>
    <p:extLst>
      <p:ext uri="{BB962C8B-B14F-4D97-AF65-F5344CB8AC3E}">
        <p14:creationId xmlns:p14="http://schemas.microsoft.com/office/powerpoint/2010/main" val="42224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9" name="Rectangle 6"/>
          <p:cNvSpPr>
            <a:spLocks noGrp="1" noChangeArrowheads="1"/>
          </p:cNvSpPr>
          <p:nvPr>
            <p:ph type="sldNum" sz="quarter" idx="12"/>
          </p:nvPr>
        </p:nvSpPr>
        <p:spPr>
          <a:ln/>
        </p:spPr>
        <p:txBody>
          <a:bodyPr/>
          <a:lstStyle>
            <a:lvl1pPr>
              <a:defRPr/>
            </a:lvl1pPr>
          </a:lstStyle>
          <a:p>
            <a:fld id="{42F86B71-9CAB-A44A-8BB7-7F4532D5EE3C}" type="slidenum">
              <a:rPr lang="en-US" altLang="en-US"/>
              <a:pPr/>
              <a:t>‹#›</a:t>
            </a:fld>
            <a:endParaRPr lang="en-US" altLang="en-US"/>
          </a:p>
        </p:txBody>
      </p:sp>
    </p:spTree>
    <p:extLst>
      <p:ext uri="{BB962C8B-B14F-4D97-AF65-F5344CB8AC3E}">
        <p14:creationId xmlns:p14="http://schemas.microsoft.com/office/powerpoint/2010/main" val="133887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5" name="Rectangle 6"/>
          <p:cNvSpPr>
            <a:spLocks noGrp="1" noChangeArrowheads="1"/>
          </p:cNvSpPr>
          <p:nvPr>
            <p:ph type="sldNum" sz="quarter" idx="12"/>
          </p:nvPr>
        </p:nvSpPr>
        <p:spPr>
          <a:ln/>
        </p:spPr>
        <p:txBody>
          <a:bodyPr/>
          <a:lstStyle>
            <a:lvl1pPr>
              <a:defRPr/>
            </a:lvl1pPr>
          </a:lstStyle>
          <a:p>
            <a:fld id="{9D85EDC8-A052-3646-8D4B-FCDA0441331A}" type="slidenum">
              <a:rPr lang="en-US" altLang="en-US"/>
              <a:pPr/>
              <a:t>‹#›</a:t>
            </a:fld>
            <a:endParaRPr lang="en-US" altLang="en-US"/>
          </a:p>
        </p:txBody>
      </p:sp>
    </p:spTree>
    <p:extLst>
      <p:ext uri="{BB962C8B-B14F-4D97-AF65-F5344CB8AC3E}">
        <p14:creationId xmlns:p14="http://schemas.microsoft.com/office/powerpoint/2010/main" val="106433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4" name="Rectangle 6"/>
          <p:cNvSpPr>
            <a:spLocks noGrp="1" noChangeArrowheads="1"/>
          </p:cNvSpPr>
          <p:nvPr>
            <p:ph type="sldNum" sz="quarter" idx="12"/>
          </p:nvPr>
        </p:nvSpPr>
        <p:spPr>
          <a:ln/>
        </p:spPr>
        <p:txBody>
          <a:bodyPr/>
          <a:lstStyle>
            <a:lvl1pPr>
              <a:defRPr/>
            </a:lvl1pPr>
          </a:lstStyle>
          <a:p>
            <a:fld id="{713B48C2-E90F-1942-AAFA-301134E8A06A}" type="slidenum">
              <a:rPr lang="en-US" altLang="en-US"/>
              <a:pPr/>
              <a:t>‹#›</a:t>
            </a:fld>
            <a:endParaRPr lang="en-US" altLang="en-US"/>
          </a:p>
        </p:txBody>
      </p:sp>
    </p:spTree>
    <p:extLst>
      <p:ext uri="{BB962C8B-B14F-4D97-AF65-F5344CB8AC3E}">
        <p14:creationId xmlns:p14="http://schemas.microsoft.com/office/powerpoint/2010/main" val="1904814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7" name="Rectangle 6"/>
          <p:cNvSpPr>
            <a:spLocks noGrp="1" noChangeArrowheads="1"/>
          </p:cNvSpPr>
          <p:nvPr>
            <p:ph type="sldNum" sz="quarter" idx="12"/>
          </p:nvPr>
        </p:nvSpPr>
        <p:spPr>
          <a:ln/>
        </p:spPr>
        <p:txBody>
          <a:bodyPr/>
          <a:lstStyle>
            <a:lvl1pPr>
              <a:defRPr/>
            </a:lvl1pPr>
          </a:lstStyle>
          <a:p>
            <a:fld id="{47BC4BB0-D75C-E545-9B23-EEBF8077AD11}" type="slidenum">
              <a:rPr lang="en-US" altLang="en-US"/>
              <a:pPr/>
              <a:t>‹#›</a:t>
            </a:fld>
            <a:endParaRPr lang="en-US" altLang="en-US"/>
          </a:p>
        </p:txBody>
      </p:sp>
    </p:spTree>
    <p:extLst>
      <p:ext uri="{BB962C8B-B14F-4D97-AF65-F5344CB8AC3E}">
        <p14:creationId xmlns:p14="http://schemas.microsoft.com/office/powerpoint/2010/main" val="16724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en-US" dirty="0" smtClean="0"/>
              <a:t>March 29,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Cheryl A Ewing Consulting</a:t>
            </a:r>
          </a:p>
        </p:txBody>
      </p:sp>
      <p:sp>
        <p:nvSpPr>
          <p:cNvPr id="7" name="Rectangle 6"/>
          <p:cNvSpPr>
            <a:spLocks noGrp="1" noChangeArrowheads="1"/>
          </p:cNvSpPr>
          <p:nvPr>
            <p:ph type="sldNum" sz="quarter" idx="12"/>
          </p:nvPr>
        </p:nvSpPr>
        <p:spPr>
          <a:ln/>
        </p:spPr>
        <p:txBody>
          <a:bodyPr/>
          <a:lstStyle>
            <a:lvl1pPr>
              <a:defRPr/>
            </a:lvl1pPr>
          </a:lstStyle>
          <a:p>
            <a:fld id="{D5B26685-8A56-CE43-9788-5402CA3B783D}" type="slidenum">
              <a:rPr lang="en-US" altLang="en-US"/>
              <a:pPr/>
              <a:t>‹#›</a:t>
            </a:fld>
            <a:endParaRPr lang="en-US" altLang="en-US"/>
          </a:p>
        </p:txBody>
      </p:sp>
    </p:spTree>
    <p:extLst>
      <p:ext uri="{BB962C8B-B14F-4D97-AF65-F5344CB8AC3E}">
        <p14:creationId xmlns:p14="http://schemas.microsoft.com/office/powerpoint/2010/main" val="5868562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609600"/>
            <a:ext cx="7772400" cy="1143000"/>
          </a:xfrm>
          <a:prstGeom prst="rect">
            <a:avLst/>
          </a:prstGeom>
          <a:noFill/>
          <a:ln>
            <a:noFill/>
          </a:ln>
          <a:effectLst>
            <a:outerShdw blurRad="38100" dist="25399" dir="2700000" algn="ctr" rotWithShape="0">
              <a:schemeClr val="bg2">
                <a:alpha val="99962"/>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11" name="Rectangle 3"/>
          <p:cNvSpPr>
            <a:spLocks noGrp="1" noChangeArrowheads="1"/>
          </p:cNvSpPr>
          <p:nvPr>
            <p:ph type="body" idx="1"/>
          </p:nvPr>
        </p:nvSpPr>
        <p:spPr bwMode="auto">
          <a:xfrm>
            <a:off x="685800" y="1981200"/>
            <a:ext cx="7772400" cy="4114800"/>
          </a:xfrm>
          <a:prstGeom prst="rect">
            <a:avLst/>
          </a:prstGeom>
          <a:noFill/>
          <a:ln>
            <a:noFill/>
          </a:ln>
          <a:effectLst>
            <a:outerShdw blurRad="38100" dist="25399" dir="2700000" algn="ctr" rotWithShape="0">
              <a:schemeClr val="bg2">
                <a:alpha val="99962"/>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2" name="Rectangle 4"/>
          <p:cNvSpPr>
            <a:spLocks noGrp="1" noChangeArrowheads="1"/>
          </p:cNvSpPr>
          <p:nvPr>
            <p:ph type="dt" sz="half" idx="2"/>
          </p:nvPr>
        </p:nvSpPr>
        <p:spPr bwMode="auto">
          <a:xfrm>
            <a:off x="685800" y="6248400"/>
            <a:ext cx="19050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Verdana" charset="0"/>
              </a:defRPr>
            </a:lvl1pPr>
          </a:lstStyle>
          <a:p>
            <a:r>
              <a:rPr lang="en-US" altLang="en-US" dirty="0" smtClean="0"/>
              <a:t>March 29, 2017</a:t>
            </a:r>
            <a:endParaRPr lang="en-US" altLang="en-US" dirty="0"/>
          </a:p>
        </p:txBody>
      </p:sp>
      <p:sp>
        <p:nvSpPr>
          <p:cNvPr id="17413" name="Rectangle 5"/>
          <p:cNvSpPr>
            <a:spLocks noGrp="1" noChangeArrowheads="1"/>
          </p:cNvSpPr>
          <p:nvPr>
            <p:ph type="ftr" sz="quarter" idx="3"/>
          </p:nvPr>
        </p:nvSpPr>
        <p:spPr bwMode="auto">
          <a:xfrm>
            <a:off x="3124200" y="6248400"/>
            <a:ext cx="28956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mn-lt"/>
                <a:ea typeface="ＭＳ Ｐゴシック" charset="0"/>
              </a:defRPr>
            </a:lvl1pPr>
          </a:lstStyle>
          <a:p>
            <a:pPr>
              <a:defRPr/>
            </a:pPr>
            <a:r>
              <a:rPr lang="en-US"/>
              <a:t>Cheryl A Ewing Consulting</a:t>
            </a:r>
          </a:p>
        </p:txBody>
      </p:sp>
      <p:sp>
        <p:nvSpPr>
          <p:cNvPr id="17414" name="Rectangle 6"/>
          <p:cNvSpPr>
            <a:spLocks noGrp="1" noChangeArrowheads="1"/>
          </p:cNvSpPr>
          <p:nvPr>
            <p:ph type="sldNum" sz="quarter" idx="4"/>
          </p:nvPr>
        </p:nvSpPr>
        <p:spPr bwMode="auto">
          <a:xfrm>
            <a:off x="6553200" y="6248400"/>
            <a:ext cx="19050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Verdana" charset="0"/>
              </a:defRPr>
            </a:lvl1pPr>
          </a:lstStyle>
          <a:p>
            <a:fld id="{1E7E8EA2-B24F-0442-9335-C8272889AF7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erdana"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Verdana"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Verdana"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Verdana"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Verdana"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Verdana"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Verdana"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Verdana"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Monotype Sorts" charset="0"/>
        <a:buChar char="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Monotype Sorts" charset="0"/>
        <a:buChar char="R"/>
        <a:defRPr sz="2800">
          <a:solidFill>
            <a:schemeClr val="tx1"/>
          </a:solidFill>
          <a:latin typeface="+mn-lt"/>
          <a:ea typeface="+mn-ea"/>
        </a:defRPr>
      </a:lvl2pPr>
      <a:lvl3pPr marL="1143000" indent="-228600" algn="l" rtl="0" eaLnBrk="0" fontAlgn="base" hangingPunct="0">
        <a:spcBef>
          <a:spcPct val="20000"/>
        </a:spcBef>
        <a:spcAft>
          <a:spcPct val="0"/>
        </a:spcAft>
        <a:buFont typeface="Monotype Sorts" charset="0"/>
        <a:buChar char="R"/>
        <a:defRPr sz="2400">
          <a:solidFill>
            <a:schemeClr val="tx1"/>
          </a:solidFill>
          <a:latin typeface="+mn-lt"/>
          <a:ea typeface="+mn-ea"/>
        </a:defRPr>
      </a:lvl3pPr>
      <a:lvl4pPr marL="1600200" indent="-228600" algn="l" rtl="0" eaLnBrk="0" fontAlgn="base" hangingPunct="0">
        <a:spcBef>
          <a:spcPct val="20000"/>
        </a:spcBef>
        <a:spcAft>
          <a:spcPct val="0"/>
        </a:spcAft>
        <a:buFont typeface="Monotype Sorts" charset="0"/>
        <a:buChar char="R"/>
        <a:defRPr sz="2000">
          <a:solidFill>
            <a:schemeClr val="tx1"/>
          </a:solidFill>
          <a:latin typeface="+mn-lt"/>
          <a:ea typeface="+mn-ea"/>
        </a:defRPr>
      </a:lvl4pPr>
      <a:lvl5pPr marL="2057400" indent="-228600" algn="l" rtl="0" eaLnBrk="0" fontAlgn="base" hangingPunct="0">
        <a:spcBef>
          <a:spcPct val="20000"/>
        </a:spcBef>
        <a:spcAft>
          <a:spcPct val="0"/>
        </a:spcAft>
        <a:buFont typeface="Monotype Sorts" charset="0"/>
        <a:buChar char="R"/>
        <a:defRPr sz="2000">
          <a:solidFill>
            <a:schemeClr val="tx1"/>
          </a:solidFill>
          <a:latin typeface="+mn-lt"/>
          <a:ea typeface="+mn-ea"/>
        </a:defRPr>
      </a:lvl5pPr>
      <a:lvl6pPr marL="2514600" indent="-228600" algn="l" rtl="0" fontAlgn="base">
        <a:spcBef>
          <a:spcPct val="20000"/>
        </a:spcBef>
        <a:spcAft>
          <a:spcPct val="0"/>
        </a:spcAft>
        <a:buFont typeface="Monotype Sorts" charset="0"/>
        <a:buChar char="R"/>
        <a:defRPr sz="2000">
          <a:solidFill>
            <a:schemeClr val="tx1"/>
          </a:solidFill>
          <a:latin typeface="+mn-lt"/>
          <a:ea typeface="+mn-ea"/>
        </a:defRPr>
      </a:lvl6pPr>
      <a:lvl7pPr marL="2971800" indent="-228600" algn="l" rtl="0" fontAlgn="base">
        <a:spcBef>
          <a:spcPct val="20000"/>
        </a:spcBef>
        <a:spcAft>
          <a:spcPct val="0"/>
        </a:spcAft>
        <a:buFont typeface="Monotype Sorts" charset="0"/>
        <a:buChar char="R"/>
        <a:defRPr sz="2000">
          <a:solidFill>
            <a:schemeClr val="tx1"/>
          </a:solidFill>
          <a:latin typeface="+mn-lt"/>
          <a:ea typeface="+mn-ea"/>
        </a:defRPr>
      </a:lvl7pPr>
      <a:lvl8pPr marL="3429000" indent="-228600" algn="l" rtl="0" fontAlgn="base">
        <a:spcBef>
          <a:spcPct val="20000"/>
        </a:spcBef>
        <a:spcAft>
          <a:spcPct val="0"/>
        </a:spcAft>
        <a:buFont typeface="Monotype Sorts" charset="0"/>
        <a:buChar char="R"/>
        <a:defRPr sz="2000">
          <a:solidFill>
            <a:schemeClr val="tx1"/>
          </a:solidFill>
          <a:latin typeface="+mn-lt"/>
          <a:ea typeface="+mn-ea"/>
        </a:defRPr>
      </a:lvl8pPr>
      <a:lvl9pPr marL="3886200" indent="-228600" algn="l" rtl="0" fontAlgn="base">
        <a:spcBef>
          <a:spcPct val="20000"/>
        </a:spcBef>
        <a:spcAft>
          <a:spcPct val="0"/>
        </a:spcAft>
        <a:buFont typeface="Monotype Sorts" charset="0"/>
        <a:buChar char="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urveymonkey.com/r/VVRYYY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hyperlink" Target="https://ontariopresents.ca/events/webinar-facebook-arts-organizations" TargetMode="External"/><Relationship Id="rId4" Type="http://schemas.openxmlformats.org/officeDocument/2006/relationships/hyperlink" Target="https://ontariopresents.ca/events/how-build-content-schedule-year" TargetMode="External"/><Relationship Id="rId5" Type="http://schemas.openxmlformats.org/officeDocument/2006/relationships/hyperlink" Target="https://ontariopresents.ca/events/webinar-marketing-plan-basics" TargetMode="External"/><Relationship Id="rId1" Type="http://schemas.openxmlformats.org/officeDocument/2006/relationships/slideLayout" Target="../slideLayouts/slideLayout2.xml"/><Relationship Id="rId2" Type="http://schemas.openxmlformats.org/officeDocument/2006/relationships/hyperlink" Target="https://ontariopresents.ca/events/webinar-how-set-email-marketing-progra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4" name="Rectangle 5"/>
          <p:cNvSpPr>
            <a:spLocks noGrp="1" noChangeArrowheads="1"/>
          </p:cNvSpPr>
          <p:nvPr>
            <p:ph type="ftr" sz="quarter" idx="11"/>
          </p:nvPr>
        </p:nvSpPr>
        <p:spPr>
          <a:xfrm>
            <a:off x="3124200" y="6248400"/>
            <a:ext cx="5551488" cy="457200"/>
          </a:xfrm>
          <a:noFill/>
        </p:spPr>
        <p:txBody>
          <a:bodyPr/>
          <a:lstStyle/>
          <a:p>
            <a:pPr algn="r">
              <a:defRPr/>
            </a:pPr>
            <a:r>
              <a:rPr lang="en-US" dirty="0"/>
              <a:t>Cheryl A Ewing Consulting</a:t>
            </a:r>
          </a:p>
        </p:txBody>
      </p:sp>
      <p:sp>
        <p:nvSpPr>
          <p:cNvPr id="2050" name="Rectangle 2"/>
          <p:cNvSpPr>
            <a:spLocks noGrp="1" noChangeArrowheads="1"/>
          </p:cNvSpPr>
          <p:nvPr>
            <p:ph type="ctrTitle"/>
          </p:nvPr>
        </p:nvSpPr>
        <p:spPr>
          <a:xfrm>
            <a:off x="685800" y="764704"/>
            <a:ext cx="7772400" cy="1511300"/>
          </a:xfrm>
        </p:spPr>
        <p:txBody>
          <a:bodyPr/>
          <a:lstStyle/>
          <a:p>
            <a:pPr eaLnBrk="1" hangingPunct="1">
              <a:defRPr/>
            </a:pPr>
            <a:r>
              <a:rPr lang="en-US" dirty="0" smtClean="0"/>
              <a:t>Collaboration</a:t>
            </a:r>
            <a:r>
              <a:rPr lang="en-US" sz="4000" dirty="0" smtClean="0"/>
              <a:t/>
            </a:r>
            <a:br>
              <a:rPr lang="en-US" sz="4000" dirty="0" smtClean="0"/>
            </a:br>
            <a:endParaRPr lang="en-US" sz="4000" dirty="0" smtClean="0"/>
          </a:p>
        </p:txBody>
      </p:sp>
      <p:pic>
        <p:nvPicPr>
          <p:cNvPr id="6" name="Picture 2" descr="Large bann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2636912"/>
            <a:ext cx="6746975" cy="27363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A</a:t>
            </a:r>
            <a:endParaRPr lang="en-US" dirty="0"/>
          </a:p>
        </p:txBody>
      </p:sp>
      <p:sp>
        <p:nvSpPr>
          <p:cNvPr id="3" name="Content Placeholder 2"/>
          <p:cNvSpPr>
            <a:spLocks noGrp="1"/>
          </p:cNvSpPr>
          <p:nvPr>
            <p:ph idx="1"/>
          </p:nvPr>
        </p:nvSpPr>
        <p:spPr>
          <a:xfrm>
            <a:off x="685800" y="1704256"/>
            <a:ext cx="7772400" cy="4114800"/>
          </a:xfrm>
        </p:spPr>
        <p:txBody>
          <a:bodyPr/>
          <a:lstStyle/>
          <a:p>
            <a:pPr marL="0" indent="0">
              <a:buNone/>
            </a:pPr>
            <a:r>
              <a:rPr lang="en-US" sz="2800" dirty="0" smtClean="0"/>
              <a:t>Group of festivals come together to collaborate. One of the outcomes is shared sponsorship, another is shared marketing. </a:t>
            </a:r>
          </a:p>
          <a:p>
            <a:pPr marL="0" indent="0">
              <a:buNone/>
            </a:pPr>
            <a:endParaRPr lang="en-US" sz="2800" dirty="0"/>
          </a:p>
          <a:p>
            <a:pPr marL="0" indent="0">
              <a:buNone/>
            </a:pPr>
            <a:r>
              <a:rPr lang="en-US" sz="2800" dirty="0" smtClean="0"/>
              <a:t>They all believe in education activities. </a:t>
            </a:r>
          </a:p>
          <a:p>
            <a:pPr marL="0" indent="0">
              <a:buNone/>
            </a:pPr>
            <a:r>
              <a:rPr lang="en-US" sz="2800" dirty="0" smtClean="0"/>
              <a:t>Three are performing arts festivals, the other is a film festival.</a:t>
            </a:r>
          </a:p>
          <a:p>
            <a:pPr marL="0" indent="0">
              <a:buNone/>
            </a:pPr>
            <a:r>
              <a:rPr lang="en-US" sz="2800" dirty="0" smtClean="0"/>
              <a:t>Three are about contemporary art. </a:t>
            </a:r>
          </a:p>
        </p:txBody>
      </p:sp>
      <p:sp>
        <p:nvSpPr>
          <p:cNvPr id="4" name="Date Placeholder 3"/>
          <p:cNvSpPr>
            <a:spLocks noGrp="1"/>
          </p:cNvSpPr>
          <p:nvPr>
            <p:ph type="dt" sz="half" idx="10"/>
          </p:nvPr>
        </p:nvSpPr>
        <p:spPr/>
        <p:txBody>
          <a:bodyPr/>
          <a:lstStyle/>
          <a:p>
            <a:r>
              <a:rPr lang="en-US"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593385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
            </a:r>
            <a:br>
              <a:rPr lang="en-US" dirty="0" smtClean="0"/>
            </a:br>
            <a:r>
              <a:rPr lang="en-US" dirty="0"/>
              <a:t/>
            </a:r>
            <a:br>
              <a:rPr lang="en-US" dirty="0"/>
            </a:br>
            <a:r>
              <a:rPr lang="en-US" dirty="0" smtClean="0"/>
              <a:t>Poll:</a:t>
            </a:r>
            <a:br>
              <a:rPr lang="en-US" dirty="0" smtClean="0"/>
            </a:br>
            <a:r>
              <a:rPr lang="en-US" dirty="0"/>
              <a:t/>
            </a:r>
            <a:br>
              <a:rPr lang="en-US" dirty="0"/>
            </a:br>
            <a:endParaRPr lang="en-US" dirty="0"/>
          </a:p>
        </p:txBody>
      </p:sp>
      <p:sp>
        <p:nvSpPr>
          <p:cNvPr id="3" name="Content Placeholder 2"/>
          <p:cNvSpPr>
            <a:spLocks noGrp="1"/>
          </p:cNvSpPr>
          <p:nvPr>
            <p:ph idx="1"/>
          </p:nvPr>
        </p:nvSpPr>
        <p:spPr>
          <a:xfrm>
            <a:off x="685800" y="1704256"/>
            <a:ext cx="7772400" cy="1580728"/>
          </a:xfrm>
        </p:spPr>
        <p:txBody>
          <a:bodyPr/>
          <a:lstStyle/>
          <a:p>
            <a:pPr marL="0" indent="0">
              <a:buNone/>
            </a:pPr>
            <a:r>
              <a:rPr lang="en-US" sz="2800" dirty="0" smtClean="0"/>
              <a:t>Do you believe it is worthwhile to invest any energy in a collaboration between these festivals?</a:t>
            </a:r>
          </a:p>
        </p:txBody>
      </p:sp>
      <p:sp>
        <p:nvSpPr>
          <p:cNvPr id="4" name="Date Placeholder 3"/>
          <p:cNvSpPr>
            <a:spLocks noGrp="1"/>
          </p:cNvSpPr>
          <p:nvPr>
            <p:ph type="dt" sz="half" idx="10"/>
          </p:nvPr>
        </p:nvSpPr>
        <p:spPr/>
        <p:txBody>
          <a:bodyPr/>
          <a:lstStyle/>
          <a:p>
            <a:r>
              <a:rPr lang="en-US"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
        <p:nvSpPr>
          <p:cNvPr id="6" name="TextBox 5"/>
          <p:cNvSpPr txBox="1"/>
          <p:nvPr/>
        </p:nvSpPr>
        <p:spPr>
          <a:xfrm>
            <a:off x="1619672" y="3645024"/>
            <a:ext cx="6120680" cy="1569660"/>
          </a:xfrm>
          <a:prstGeom prst="rect">
            <a:avLst/>
          </a:prstGeom>
          <a:noFill/>
        </p:spPr>
        <p:txBody>
          <a:bodyPr wrap="square" rtlCol="0">
            <a:spAutoFit/>
          </a:bodyPr>
          <a:lstStyle/>
          <a:p>
            <a:pPr marL="342900" indent="-342900">
              <a:buFont typeface="Arial"/>
              <a:buChar char="•"/>
            </a:pPr>
            <a:r>
              <a:rPr lang="en-US" sz="3200" dirty="0" smtClean="0"/>
              <a:t>None at all</a:t>
            </a:r>
          </a:p>
          <a:p>
            <a:pPr marL="342900" indent="-342900">
              <a:buFont typeface="Arial"/>
              <a:buChar char="•"/>
            </a:pPr>
            <a:r>
              <a:rPr lang="en-US" sz="3200" dirty="0" smtClean="0"/>
              <a:t>Completely</a:t>
            </a:r>
          </a:p>
          <a:p>
            <a:pPr marL="342900" indent="-342900">
              <a:buFont typeface="Arial"/>
              <a:buChar char="•"/>
            </a:pPr>
            <a:r>
              <a:rPr lang="en-US" sz="3200" dirty="0" smtClean="0"/>
              <a:t>Perhaps with more discussion</a:t>
            </a:r>
            <a:endParaRPr lang="en-US" sz="3200" dirty="0"/>
          </a:p>
        </p:txBody>
      </p:sp>
    </p:spTree>
    <p:extLst>
      <p:ext uri="{BB962C8B-B14F-4D97-AF65-F5344CB8AC3E}">
        <p14:creationId xmlns:p14="http://schemas.microsoft.com/office/powerpoint/2010/main" val="3589699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A</a:t>
            </a:r>
            <a:endParaRPr lang="en-US" dirty="0"/>
          </a:p>
        </p:txBody>
      </p:sp>
      <p:sp>
        <p:nvSpPr>
          <p:cNvPr id="3" name="Content Placeholder 2"/>
          <p:cNvSpPr>
            <a:spLocks noGrp="1"/>
          </p:cNvSpPr>
          <p:nvPr>
            <p:ph idx="1"/>
          </p:nvPr>
        </p:nvSpPr>
        <p:spPr>
          <a:xfrm>
            <a:off x="685800" y="1704256"/>
            <a:ext cx="7772400" cy="4114800"/>
          </a:xfrm>
        </p:spPr>
        <p:txBody>
          <a:bodyPr/>
          <a:lstStyle/>
          <a:p>
            <a:pPr marL="0" indent="0">
              <a:buNone/>
            </a:pPr>
            <a:r>
              <a:rPr lang="en-US" sz="2800" dirty="0" smtClean="0"/>
              <a:t>The group worked together for 18 months under a grant. They continue to partner.  </a:t>
            </a:r>
          </a:p>
          <a:p>
            <a:pPr marL="0" indent="0">
              <a:buNone/>
            </a:pPr>
            <a:endParaRPr lang="en-US" sz="2800" dirty="0" smtClean="0"/>
          </a:p>
          <a:p>
            <a:pPr marL="0" indent="0">
              <a:buNone/>
            </a:pPr>
            <a:r>
              <a:rPr lang="en-US" sz="2800" dirty="0" smtClean="0"/>
              <a:t>Their goals: </a:t>
            </a:r>
          </a:p>
          <a:p>
            <a:pPr marL="0" indent="0">
              <a:buNone/>
            </a:pPr>
            <a:r>
              <a:rPr lang="en-US" sz="2800" dirty="0"/>
              <a:t>	</a:t>
            </a:r>
            <a:r>
              <a:rPr lang="en-US" sz="2800" dirty="0" smtClean="0"/>
              <a:t>Generating more revenue, particularly through sponsorship.</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3651201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A</a:t>
            </a:r>
            <a:endParaRPr lang="en-US" dirty="0"/>
          </a:p>
        </p:txBody>
      </p:sp>
      <p:sp>
        <p:nvSpPr>
          <p:cNvPr id="3" name="Content Placeholder 2"/>
          <p:cNvSpPr>
            <a:spLocks noGrp="1"/>
          </p:cNvSpPr>
          <p:nvPr>
            <p:ph idx="1"/>
          </p:nvPr>
        </p:nvSpPr>
        <p:spPr>
          <a:xfrm>
            <a:off x="685800" y="1704256"/>
            <a:ext cx="7772400" cy="4114800"/>
          </a:xfrm>
        </p:spPr>
        <p:txBody>
          <a:bodyPr/>
          <a:lstStyle/>
          <a:p>
            <a:pPr marL="0" indent="0">
              <a:buNone/>
            </a:pPr>
            <a:r>
              <a:rPr lang="en-US" sz="2800" dirty="0" smtClean="0"/>
              <a:t>The outcome:</a:t>
            </a:r>
          </a:p>
          <a:p>
            <a:pPr marL="0" indent="0">
              <a:buNone/>
            </a:pPr>
            <a:r>
              <a:rPr lang="en-US" sz="2800" dirty="0" smtClean="0"/>
              <a:t>  </a:t>
            </a:r>
          </a:p>
          <a:p>
            <a:pPr marL="0" indent="0">
              <a:buNone/>
            </a:pPr>
            <a:r>
              <a:rPr lang="en-US" sz="2800" dirty="0"/>
              <a:t>	</a:t>
            </a:r>
            <a:r>
              <a:rPr lang="en-US" sz="2800" dirty="0" smtClean="0"/>
              <a:t>Some wins, some major losses.</a:t>
            </a:r>
          </a:p>
          <a:p>
            <a:pPr marL="0" indent="0">
              <a:buNone/>
            </a:pPr>
            <a:endParaRPr lang="en-US" sz="2800" dirty="0"/>
          </a:p>
          <a:p>
            <a:pPr marL="0" indent="0">
              <a:buNone/>
            </a:pPr>
            <a:r>
              <a:rPr lang="en-US" sz="2800" dirty="0" smtClean="0"/>
              <a:t>They did not achieve their number one goal </a:t>
            </a:r>
            <a:r>
              <a:rPr lang="mr-IN" sz="2800" dirty="0" smtClean="0"/>
              <a:t>–</a:t>
            </a:r>
            <a:r>
              <a:rPr lang="en-US" sz="2800" dirty="0" smtClean="0"/>
              <a:t> increased revenue.</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601187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A</a:t>
            </a:r>
            <a:endParaRPr lang="en-US" dirty="0"/>
          </a:p>
        </p:txBody>
      </p:sp>
      <p:sp>
        <p:nvSpPr>
          <p:cNvPr id="3" name="Content Placeholder 2"/>
          <p:cNvSpPr>
            <a:spLocks noGrp="1"/>
          </p:cNvSpPr>
          <p:nvPr>
            <p:ph idx="1"/>
          </p:nvPr>
        </p:nvSpPr>
        <p:spPr>
          <a:xfrm>
            <a:off x="685800" y="1704256"/>
            <a:ext cx="7772400" cy="4114800"/>
          </a:xfrm>
        </p:spPr>
        <p:txBody>
          <a:bodyPr/>
          <a:lstStyle/>
          <a:p>
            <a:pPr marL="0" indent="0">
              <a:buNone/>
            </a:pPr>
            <a:r>
              <a:rPr lang="en-US" sz="2800" dirty="0" smtClean="0"/>
              <a:t>The disconnect:</a:t>
            </a:r>
          </a:p>
          <a:p>
            <a:pPr marL="0" indent="0">
              <a:buNone/>
            </a:pPr>
            <a:r>
              <a:rPr lang="en-US" sz="2800" dirty="0" smtClean="0"/>
              <a:t>  </a:t>
            </a:r>
          </a:p>
          <a:p>
            <a:pPr marL="0" indent="0">
              <a:buNone/>
            </a:pPr>
            <a:r>
              <a:rPr lang="en-US" sz="2800" dirty="0" smtClean="0"/>
              <a:t>Some of their core values did not align. </a:t>
            </a:r>
          </a:p>
          <a:p>
            <a:pPr marL="0" indent="0">
              <a:buNone/>
            </a:pPr>
            <a:endParaRPr lang="en-US" sz="2800" dirty="0"/>
          </a:p>
          <a:p>
            <a:pPr marL="0" indent="0">
              <a:buNone/>
            </a:pPr>
            <a:r>
              <a:rPr lang="en-US" sz="2800" dirty="0" smtClean="0"/>
              <a:t>One of the festivals did not allow any sponsor signage on their site. This festival really did not need to collaborate as their currency is very high in the corporate world.</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170464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A</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Although they had agreed that they wanted to find a way to increase sponsorship for all, they were was no willingness to make sacrifices to make this happen. </a:t>
            </a:r>
          </a:p>
          <a:p>
            <a:pPr marL="0" indent="0">
              <a:buNone/>
            </a:pPr>
            <a:endParaRPr lang="en-US" sz="1000" dirty="0"/>
          </a:p>
          <a:p>
            <a:pPr marL="0" indent="0">
              <a:buNone/>
            </a:pPr>
            <a:r>
              <a:rPr lang="en-US" sz="2800" dirty="0" smtClean="0"/>
              <a:t>They did not want to share existing sponsors.</a:t>
            </a:r>
          </a:p>
          <a:p>
            <a:pPr marL="0" indent="0">
              <a:buNone/>
            </a:pPr>
            <a:endParaRPr lang="en-US" sz="1000" dirty="0" smtClean="0"/>
          </a:p>
          <a:p>
            <a:pPr marL="0" indent="0">
              <a:buNone/>
            </a:pPr>
            <a:r>
              <a:rPr lang="en-US" sz="2800" dirty="0" smtClean="0"/>
              <a:t>They did not want to create a new category that would be their shared brand sponsors. </a:t>
            </a: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11158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A</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endParaRPr lang="en-US" sz="2800" dirty="0" smtClean="0"/>
          </a:p>
          <a:p>
            <a:pPr marL="0" indent="0">
              <a:buNone/>
            </a:pPr>
            <a:endParaRPr lang="en-US" sz="2800" dirty="0"/>
          </a:p>
          <a:p>
            <a:pPr marL="0" indent="0">
              <a:buNone/>
            </a:pPr>
            <a:r>
              <a:rPr lang="en-US" sz="2800" dirty="0" smtClean="0"/>
              <a:t>At the end of 18 months, this continued to be a hot topic that could not/would not move forward.</a:t>
            </a: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501784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A</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Successes:</a:t>
            </a:r>
          </a:p>
          <a:p>
            <a:pPr marL="0" indent="0">
              <a:buNone/>
            </a:pPr>
            <a:endParaRPr lang="en-US" sz="2800" dirty="0"/>
          </a:p>
          <a:p>
            <a:pPr marL="0" indent="0">
              <a:buNone/>
            </a:pPr>
            <a:r>
              <a:rPr lang="en-US" sz="2800" dirty="0" smtClean="0"/>
              <a:t>Shared marketing </a:t>
            </a:r>
            <a:endParaRPr lang="en-US" sz="2800" dirty="0"/>
          </a:p>
          <a:p>
            <a:pPr>
              <a:buFont typeface="Arial"/>
              <a:buChar char="•"/>
            </a:pPr>
            <a:r>
              <a:rPr lang="en-US" sz="2800" dirty="0" smtClean="0"/>
              <a:t>A shared brand that they could leverage to increase profile for all.</a:t>
            </a:r>
          </a:p>
          <a:p>
            <a:pPr>
              <a:buFont typeface="Arial"/>
              <a:buChar char="•"/>
            </a:pPr>
            <a:r>
              <a:rPr lang="en-US" sz="2800" dirty="0" smtClean="0"/>
              <a:t>Opportunities to expand audiences through performing at each others’ events</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497225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A</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Challenges:</a:t>
            </a:r>
          </a:p>
          <a:p>
            <a:pPr marL="0" indent="0">
              <a:buNone/>
            </a:pPr>
            <a:endParaRPr lang="en-US" sz="2800" dirty="0" smtClean="0"/>
          </a:p>
          <a:p>
            <a:pPr marL="0" indent="0">
              <a:buNone/>
            </a:pPr>
            <a:r>
              <a:rPr lang="en-US" sz="2800" dirty="0" smtClean="0"/>
              <a:t>Financial:</a:t>
            </a:r>
            <a:endParaRPr lang="en-US" sz="2800" dirty="0"/>
          </a:p>
          <a:p>
            <a:pPr>
              <a:buFont typeface="Arial"/>
              <a:buChar char="•"/>
            </a:pPr>
            <a:r>
              <a:rPr lang="en-US" sz="2800" dirty="0" smtClean="0"/>
              <a:t>Eventually a process had to be put in place so that nothing was spent until all contributed their commitment to the lead partner</a:t>
            </a:r>
          </a:p>
          <a:p>
            <a:pPr>
              <a:buFont typeface="Arial"/>
              <a:buChar char="•"/>
            </a:pPr>
            <a:endParaRPr lang="en-US" sz="2800" dirty="0"/>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3310414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A</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Challenges:</a:t>
            </a:r>
          </a:p>
          <a:p>
            <a:pPr marL="0" indent="0">
              <a:buNone/>
            </a:pPr>
            <a:endParaRPr lang="en-US" sz="2800" dirty="0"/>
          </a:p>
          <a:p>
            <a:pPr marL="0" indent="0">
              <a:buNone/>
            </a:pPr>
            <a:r>
              <a:rPr lang="en-US" sz="2800" dirty="0" smtClean="0"/>
              <a:t>Lost Opportunities:</a:t>
            </a:r>
            <a:endParaRPr lang="en-US" sz="2800" dirty="0"/>
          </a:p>
          <a:p>
            <a:pPr>
              <a:buFont typeface="Arial"/>
              <a:buChar char="•"/>
            </a:pPr>
            <a:r>
              <a:rPr lang="en-US" sz="2800" dirty="0" smtClean="0"/>
              <a:t>Through sharing a portion of their marketing budget they could expand their reach but some of the group could not see the advantage to doing so </a:t>
            </a:r>
            <a:r>
              <a:rPr lang="mr-IN" sz="2800" dirty="0" smtClean="0"/>
              <a:t>–</a:t>
            </a:r>
            <a:r>
              <a:rPr lang="en-US" sz="2800" dirty="0" smtClean="0"/>
              <a:t> they saw it as lost marketing $ rather than $ spent more effectively to attract a new market</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714981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Rectangle 5"/>
          <p:cNvSpPr>
            <a:spLocks noGrp="1" noChangeArrowheads="1"/>
          </p:cNvSpPr>
          <p:nvPr>
            <p:ph type="ftr" sz="quarter" idx="11"/>
          </p:nvPr>
        </p:nvSpPr>
        <p:spPr>
          <a:xfrm>
            <a:off x="6011863" y="6237288"/>
            <a:ext cx="2895600" cy="457200"/>
          </a:xfrm>
          <a:noFill/>
        </p:spPr>
        <p:txBody>
          <a:bodyPr/>
          <a:lstStyle/>
          <a:p>
            <a:pPr>
              <a:defRPr/>
            </a:pPr>
            <a:r>
              <a:rPr lang="en-US" dirty="0"/>
              <a:t>Cheryl A Ewing Consulting</a:t>
            </a:r>
          </a:p>
        </p:txBody>
      </p:sp>
      <p:sp>
        <p:nvSpPr>
          <p:cNvPr id="19458" name="Rectangle 2"/>
          <p:cNvSpPr>
            <a:spLocks noGrp="1" noChangeArrowheads="1"/>
          </p:cNvSpPr>
          <p:nvPr>
            <p:ph type="ctrTitle"/>
          </p:nvPr>
        </p:nvSpPr>
        <p:spPr>
          <a:xfrm>
            <a:off x="685800" y="332656"/>
            <a:ext cx="7772400" cy="1676400"/>
          </a:xfrm>
        </p:spPr>
        <p:txBody>
          <a:bodyPr/>
          <a:lstStyle/>
          <a:p>
            <a:pPr eaLnBrk="1" hangingPunct="1">
              <a:defRPr/>
            </a:pPr>
            <a:r>
              <a:rPr lang="en-US" dirty="0" smtClean="0"/>
              <a:t>Reminders:</a:t>
            </a:r>
          </a:p>
        </p:txBody>
      </p:sp>
      <p:sp>
        <p:nvSpPr>
          <p:cNvPr id="17412" name="Text Box 3"/>
          <p:cNvSpPr txBox="1">
            <a:spLocks noChangeArrowheads="1"/>
          </p:cNvSpPr>
          <p:nvPr/>
        </p:nvSpPr>
        <p:spPr bwMode="auto">
          <a:xfrm>
            <a:off x="685800" y="1700808"/>
            <a:ext cx="7558608" cy="41549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spAutoFit/>
          </a:bodyPr>
          <a:lstStyle>
            <a:lvl1pPr marL="342900" indent="-342900">
              <a:defRPr sz="2400">
                <a:solidFill>
                  <a:schemeClr val="tx1"/>
                </a:solidFill>
                <a:latin typeface="Arial" charset="0"/>
                <a:ea typeface="ＭＳ Ｐゴシック" charset="-128"/>
              </a:defRPr>
            </a:lvl1pPr>
            <a:lvl2pPr marL="1085850" indent="-34290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defRPr/>
            </a:pPr>
            <a:r>
              <a:rPr lang="en-US" dirty="0"/>
              <a:t>You can hear us, we cannot hear you!</a:t>
            </a:r>
          </a:p>
          <a:p>
            <a:pPr>
              <a:defRPr/>
            </a:pPr>
            <a:endParaRPr lang="en-US" sz="2000" dirty="0"/>
          </a:p>
          <a:p>
            <a:pPr>
              <a:defRPr/>
            </a:pPr>
            <a:r>
              <a:rPr lang="en-US" sz="2000" b="1" dirty="0"/>
              <a:t>Can’t hear?</a:t>
            </a:r>
          </a:p>
          <a:p>
            <a:pPr>
              <a:defRPr/>
            </a:pPr>
            <a:r>
              <a:rPr lang="en-US" sz="2000" dirty="0"/>
              <a:t>Try turning up your volume</a:t>
            </a:r>
          </a:p>
          <a:p>
            <a:pPr>
              <a:defRPr/>
            </a:pPr>
            <a:r>
              <a:rPr lang="en-US" sz="2000" dirty="0"/>
              <a:t>Call in by phone or use your computer headphones</a:t>
            </a:r>
          </a:p>
          <a:p>
            <a:pPr>
              <a:defRPr/>
            </a:pPr>
            <a:endParaRPr lang="en-US" sz="2000" dirty="0"/>
          </a:p>
          <a:p>
            <a:pPr>
              <a:defRPr/>
            </a:pPr>
            <a:r>
              <a:rPr lang="en-US" sz="2000" b="1" dirty="0"/>
              <a:t>Have a question? </a:t>
            </a:r>
          </a:p>
          <a:p>
            <a:pPr>
              <a:defRPr/>
            </a:pPr>
            <a:r>
              <a:rPr lang="en-US" sz="2000" dirty="0"/>
              <a:t>Use the chat box, any time. Will have time at the end and after the webinar. </a:t>
            </a:r>
          </a:p>
          <a:p>
            <a:pPr>
              <a:defRPr/>
            </a:pPr>
            <a:endParaRPr lang="en-US" sz="2000" dirty="0"/>
          </a:p>
          <a:p>
            <a:pPr>
              <a:defRPr/>
            </a:pPr>
            <a:r>
              <a:rPr lang="en-US" sz="2000" b="1" dirty="0"/>
              <a:t>Downloads</a:t>
            </a:r>
          </a:p>
          <a:p>
            <a:pPr>
              <a:defRPr/>
            </a:pPr>
            <a:r>
              <a:rPr lang="en-US" sz="2000" dirty="0"/>
              <a:t>Slide Presentation and other materials</a:t>
            </a:r>
          </a:p>
          <a:p>
            <a:pPr>
              <a:defRPr/>
            </a:pPr>
            <a:r>
              <a:rPr lang="en-US" sz="2000" dirty="0"/>
              <a:t>Webinar Recording will be available on Ontario Presents site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a:buFont typeface="Arial"/>
              <a:buChar char="•"/>
              <a:defRPr/>
            </a:pPr>
            <a:r>
              <a:rPr lang="en-US" dirty="0" smtClean="0"/>
              <a:t>Time spent upfront understanding the expectations and limits of each other saves a lot of time overall.</a:t>
            </a:r>
          </a:p>
          <a:p>
            <a:pPr lvl="2">
              <a:buFont typeface="Arial"/>
              <a:buChar char="•"/>
              <a:defRPr/>
            </a:pPr>
            <a:endParaRPr lang="en-US" sz="1000" dirty="0" smtClean="0"/>
          </a:p>
          <a:p>
            <a:pPr>
              <a:buFont typeface="Arial"/>
              <a:buChar char="•"/>
              <a:defRPr/>
            </a:pPr>
            <a:r>
              <a:rPr lang="en-US" dirty="0" smtClean="0"/>
              <a:t>Financial commitments cannot be taken on faith </a:t>
            </a:r>
          </a:p>
          <a:p>
            <a:pPr>
              <a:buFont typeface="Arial"/>
              <a:buChar char="•"/>
              <a:defRPr/>
            </a:pPr>
            <a:endParaRPr lang="en-US" sz="1000" dirty="0"/>
          </a:p>
          <a:p>
            <a:pPr>
              <a:buFont typeface="Arial"/>
              <a:buChar char="•"/>
              <a:defRPr/>
            </a:pPr>
            <a:r>
              <a:rPr lang="en-US" dirty="0"/>
              <a:t>This was not a collaborative project, it was a partnership. </a:t>
            </a:r>
          </a:p>
          <a:p>
            <a:pPr>
              <a:buFont typeface="Arial"/>
              <a:buChar char="•"/>
              <a:defRPr/>
            </a:pPr>
            <a:endParaRPr lang="en-US" dirty="0" smtClean="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
        <p:nvSpPr>
          <p:cNvPr id="2" name="TextBox 1"/>
          <p:cNvSpPr txBox="1"/>
          <p:nvPr/>
        </p:nvSpPr>
        <p:spPr>
          <a:xfrm>
            <a:off x="611560" y="404664"/>
            <a:ext cx="7776864" cy="1077218"/>
          </a:xfrm>
          <a:prstGeom prst="rect">
            <a:avLst/>
          </a:prstGeom>
          <a:noFill/>
        </p:spPr>
        <p:txBody>
          <a:bodyPr wrap="square" rtlCol="0">
            <a:spAutoFit/>
          </a:bodyPr>
          <a:lstStyle/>
          <a:p>
            <a:r>
              <a:rPr lang="en-US" sz="4000" dirty="0" smtClean="0"/>
              <a:t>Lessons</a:t>
            </a:r>
            <a:endParaRPr lang="en-US" sz="4000" dirty="0"/>
          </a:p>
          <a:p>
            <a:endParaRPr lang="en-US" dirty="0"/>
          </a:p>
        </p:txBody>
      </p:sp>
    </p:spTree>
    <p:extLst>
      <p:ext uri="{BB962C8B-B14F-4D97-AF65-F5344CB8AC3E}">
        <p14:creationId xmlns:p14="http://schemas.microsoft.com/office/powerpoint/2010/main" val="742031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a:buFont typeface="Arial"/>
              <a:buChar char="•"/>
              <a:defRPr/>
            </a:pPr>
            <a:r>
              <a:rPr lang="en-US" dirty="0" smtClean="0"/>
              <a:t>Use Chat to share your response to this Case Study. Does it sound familiar?</a:t>
            </a: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
        <p:nvSpPr>
          <p:cNvPr id="2" name="TextBox 1"/>
          <p:cNvSpPr txBox="1"/>
          <p:nvPr/>
        </p:nvSpPr>
        <p:spPr>
          <a:xfrm>
            <a:off x="611560" y="404664"/>
            <a:ext cx="7776864" cy="1077218"/>
          </a:xfrm>
          <a:prstGeom prst="rect">
            <a:avLst/>
          </a:prstGeom>
          <a:noFill/>
        </p:spPr>
        <p:txBody>
          <a:bodyPr wrap="square" rtlCol="0">
            <a:spAutoFit/>
          </a:bodyPr>
          <a:lstStyle/>
          <a:p>
            <a:r>
              <a:rPr lang="en-US" sz="4000" dirty="0" smtClean="0"/>
              <a:t>Your thoughts?</a:t>
            </a:r>
            <a:endParaRPr lang="en-US" sz="4000" dirty="0"/>
          </a:p>
          <a:p>
            <a:endParaRPr lang="en-US" dirty="0"/>
          </a:p>
        </p:txBody>
      </p:sp>
    </p:spTree>
    <p:extLst>
      <p:ext uri="{BB962C8B-B14F-4D97-AF65-F5344CB8AC3E}">
        <p14:creationId xmlns:p14="http://schemas.microsoft.com/office/powerpoint/2010/main" val="2369416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395536" y="1484784"/>
            <a:ext cx="8280920" cy="4176464"/>
          </a:xfrm>
        </p:spPr>
        <p:txBody>
          <a:bodyPr/>
          <a:lstStyle/>
          <a:p>
            <a:pPr marL="0" indent="0">
              <a:buNone/>
            </a:pPr>
            <a:r>
              <a:rPr lang="en-US" sz="2800" dirty="0" smtClean="0"/>
              <a:t>Three organizations come together to see if they can find ways to collaborate administratively. </a:t>
            </a:r>
          </a:p>
          <a:p>
            <a:pPr marL="0" indent="0">
              <a:buNone/>
            </a:pPr>
            <a:endParaRPr lang="en-US" sz="2800" dirty="0"/>
          </a:p>
          <a:p>
            <a:pPr>
              <a:buFont typeface="Arial"/>
              <a:buChar char="•"/>
            </a:pPr>
            <a:r>
              <a:rPr lang="en-US" sz="2800" dirty="0" smtClean="0"/>
              <a:t>They all work in the same genre.</a:t>
            </a:r>
          </a:p>
          <a:p>
            <a:pPr>
              <a:buFont typeface="Arial"/>
              <a:buChar char="•"/>
            </a:pPr>
            <a:r>
              <a:rPr lang="en-US" sz="2800" dirty="0" smtClean="0"/>
              <a:t>One is an annual festival, another a series presenter and the third produces work. </a:t>
            </a:r>
          </a:p>
          <a:p>
            <a:pPr>
              <a:buFont typeface="Arial"/>
              <a:buChar char="•"/>
            </a:pPr>
            <a:r>
              <a:rPr lang="en-US" sz="2800" dirty="0" smtClean="0"/>
              <a:t>They have partnered in various configurations in the past. </a:t>
            </a:r>
          </a:p>
        </p:txBody>
      </p:sp>
      <p:sp>
        <p:nvSpPr>
          <p:cNvPr id="4" name="Date Placeholder 3"/>
          <p:cNvSpPr>
            <a:spLocks noGrp="1"/>
          </p:cNvSpPr>
          <p:nvPr>
            <p:ph type="dt" sz="half" idx="10"/>
          </p:nvPr>
        </p:nvSpPr>
        <p:spPr/>
        <p:txBody>
          <a:bodyPr/>
          <a:lstStyle/>
          <a:p>
            <a:r>
              <a:rPr lang="en-US"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579028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
            </a:r>
            <a:br>
              <a:rPr lang="en-US" dirty="0" smtClean="0"/>
            </a:br>
            <a:r>
              <a:rPr lang="en-US" dirty="0"/>
              <a:t/>
            </a:r>
            <a:br>
              <a:rPr lang="en-US" dirty="0"/>
            </a:br>
            <a:r>
              <a:rPr lang="en-US" dirty="0" smtClean="0"/>
              <a:t>Poll:</a:t>
            </a:r>
            <a:br>
              <a:rPr lang="en-US" dirty="0" smtClean="0"/>
            </a:br>
            <a:r>
              <a:rPr lang="en-US" dirty="0"/>
              <a:t/>
            </a:r>
            <a:br>
              <a:rPr lang="en-US" dirty="0"/>
            </a:br>
            <a:endParaRPr lang="en-US" dirty="0"/>
          </a:p>
        </p:txBody>
      </p:sp>
      <p:sp>
        <p:nvSpPr>
          <p:cNvPr id="3" name="Content Placeholder 2"/>
          <p:cNvSpPr>
            <a:spLocks noGrp="1"/>
          </p:cNvSpPr>
          <p:nvPr>
            <p:ph idx="1"/>
          </p:nvPr>
        </p:nvSpPr>
        <p:spPr>
          <a:xfrm>
            <a:off x="685800" y="1704256"/>
            <a:ext cx="7772400" cy="1580728"/>
          </a:xfrm>
        </p:spPr>
        <p:txBody>
          <a:bodyPr/>
          <a:lstStyle/>
          <a:p>
            <a:pPr marL="0" indent="0">
              <a:buNone/>
            </a:pPr>
            <a:r>
              <a:rPr lang="en-US" sz="2800" dirty="0" smtClean="0"/>
              <a:t>Do you believe this collaboration could work?</a:t>
            </a:r>
          </a:p>
        </p:txBody>
      </p:sp>
      <p:sp>
        <p:nvSpPr>
          <p:cNvPr id="4" name="Date Placeholder 3"/>
          <p:cNvSpPr>
            <a:spLocks noGrp="1"/>
          </p:cNvSpPr>
          <p:nvPr>
            <p:ph type="dt" sz="half" idx="10"/>
          </p:nvPr>
        </p:nvSpPr>
        <p:spPr/>
        <p:txBody>
          <a:bodyPr/>
          <a:lstStyle/>
          <a:p>
            <a:r>
              <a:rPr lang="en-US"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
        <p:nvSpPr>
          <p:cNvPr id="6" name="TextBox 5"/>
          <p:cNvSpPr txBox="1"/>
          <p:nvPr/>
        </p:nvSpPr>
        <p:spPr>
          <a:xfrm>
            <a:off x="1619672" y="3429000"/>
            <a:ext cx="6120680" cy="1569660"/>
          </a:xfrm>
          <a:prstGeom prst="rect">
            <a:avLst/>
          </a:prstGeom>
          <a:noFill/>
        </p:spPr>
        <p:txBody>
          <a:bodyPr wrap="square" rtlCol="0">
            <a:spAutoFit/>
          </a:bodyPr>
          <a:lstStyle/>
          <a:p>
            <a:pPr marL="342900" indent="-342900">
              <a:buFont typeface="Arial"/>
              <a:buChar char="•"/>
            </a:pPr>
            <a:r>
              <a:rPr lang="en-US" sz="3200" dirty="0" smtClean="0"/>
              <a:t>Not at all</a:t>
            </a:r>
          </a:p>
          <a:p>
            <a:pPr marL="342900" indent="-342900">
              <a:buFont typeface="Arial"/>
              <a:buChar char="•"/>
            </a:pPr>
            <a:r>
              <a:rPr lang="en-US" sz="3200" dirty="0" smtClean="0"/>
              <a:t>Completely</a:t>
            </a:r>
          </a:p>
          <a:p>
            <a:pPr marL="342900" indent="-342900">
              <a:buFont typeface="Arial"/>
              <a:buChar char="•"/>
            </a:pPr>
            <a:r>
              <a:rPr lang="en-US" sz="3200" dirty="0" smtClean="0"/>
              <a:t>Perhaps with more discussion</a:t>
            </a:r>
            <a:endParaRPr lang="en-US" sz="3200" dirty="0"/>
          </a:p>
        </p:txBody>
      </p:sp>
    </p:spTree>
    <p:extLst>
      <p:ext uri="{BB962C8B-B14F-4D97-AF65-F5344CB8AC3E}">
        <p14:creationId xmlns:p14="http://schemas.microsoft.com/office/powerpoint/2010/main" val="1910065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685800" y="1704256"/>
            <a:ext cx="7772400" cy="4114800"/>
          </a:xfrm>
        </p:spPr>
        <p:txBody>
          <a:bodyPr/>
          <a:lstStyle/>
          <a:p>
            <a:pPr marL="0" indent="0">
              <a:buNone/>
            </a:pPr>
            <a:r>
              <a:rPr lang="en-US" sz="2800" dirty="0" smtClean="0"/>
              <a:t>The group worked together for 2 years under a couple of grants. </a:t>
            </a:r>
          </a:p>
          <a:p>
            <a:pPr marL="0" indent="0">
              <a:buNone/>
            </a:pPr>
            <a:endParaRPr lang="en-US" sz="2800" dirty="0" smtClean="0"/>
          </a:p>
          <a:p>
            <a:pPr marL="0" indent="0">
              <a:buNone/>
            </a:pPr>
            <a:r>
              <a:rPr lang="en-US" sz="2800" dirty="0" smtClean="0"/>
              <a:t>Their long-term goal: </a:t>
            </a:r>
          </a:p>
          <a:p>
            <a:pPr marL="0" indent="0">
              <a:buNone/>
            </a:pPr>
            <a:r>
              <a:rPr lang="en-US" sz="2800" dirty="0"/>
              <a:t>	</a:t>
            </a:r>
            <a:r>
              <a:rPr lang="en-US" sz="2800" dirty="0" smtClean="0"/>
              <a:t>To explore the possibility of a shared administrative structure. </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65971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685800" y="1704256"/>
            <a:ext cx="7772400" cy="4114800"/>
          </a:xfrm>
        </p:spPr>
        <p:txBody>
          <a:bodyPr/>
          <a:lstStyle/>
          <a:p>
            <a:pPr marL="0" indent="0">
              <a:buNone/>
            </a:pPr>
            <a:r>
              <a:rPr lang="en-US" sz="2800" dirty="0" smtClean="0"/>
              <a:t>The outcome:</a:t>
            </a:r>
          </a:p>
          <a:p>
            <a:pPr marL="0" indent="0">
              <a:buNone/>
            </a:pPr>
            <a:r>
              <a:rPr lang="en-US" sz="2800" dirty="0" smtClean="0"/>
              <a:t>  </a:t>
            </a:r>
          </a:p>
          <a:p>
            <a:pPr marL="0" indent="0">
              <a:buNone/>
            </a:pPr>
            <a:endParaRPr lang="en-US" sz="2800" dirty="0"/>
          </a:p>
          <a:p>
            <a:pPr marL="0" indent="0" algn="ctr">
              <a:buNone/>
            </a:pPr>
            <a:r>
              <a:rPr lang="en-US" sz="2800" dirty="0" smtClean="0"/>
              <a:t>Yet to be determined. </a:t>
            </a:r>
            <a:endParaRPr lang="en-US" sz="2800" dirty="0"/>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813946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685800" y="1704256"/>
            <a:ext cx="7772400" cy="4114800"/>
          </a:xfrm>
        </p:spPr>
        <p:txBody>
          <a:bodyPr/>
          <a:lstStyle/>
          <a:p>
            <a:pPr marL="0" indent="0">
              <a:buNone/>
            </a:pPr>
            <a:r>
              <a:rPr lang="en-US" sz="2800" dirty="0" smtClean="0"/>
              <a:t>What worked:</a:t>
            </a:r>
          </a:p>
          <a:p>
            <a:pPr marL="0" indent="0">
              <a:buNone/>
            </a:pPr>
            <a:r>
              <a:rPr lang="en-US" sz="2800" dirty="0" smtClean="0"/>
              <a:t>  </a:t>
            </a:r>
          </a:p>
          <a:p>
            <a:pPr marL="0" indent="0">
              <a:buNone/>
            </a:pPr>
            <a:r>
              <a:rPr lang="en-US" sz="2800" dirty="0" smtClean="0"/>
              <a:t>Significant time was spent upfront discussing possibilities and outcomes. </a:t>
            </a:r>
          </a:p>
          <a:p>
            <a:pPr marL="0" indent="0">
              <a:buNone/>
            </a:pPr>
            <a:endParaRPr lang="en-US" sz="2800" dirty="0"/>
          </a:p>
          <a:p>
            <a:pPr marL="0" indent="0">
              <a:buNone/>
            </a:pPr>
            <a:r>
              <a:rPr lang="en-US" sz="2800" dirty="0" smtClean="0"/>
              <a:t>The groups identified areas in which they would not make any change under any circumstances. </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576862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endParaRPr lang="en-US" sz="2800" dirty="0" smtClean="0"/>
          </a:p>
          <a:p>
            <a:pPr marL="0" indent="0">
              <a:buNone/>
            </a:pPr>
            <a:r>
              <a:rPr lang="en-US" sz="2800" dirty="0" smtClean="0"/>
              <a:t>These included:</a:t>
            </a:r>
          </a:p>
          <a:p>
            <a:pPr marL="0" indent="0">
              <a:buNone/>
            </a:pPr>
            <a:endParaRPr lang="en-US" sz="1000" dirty="0"/>
          </a:p>
          <a:p>
            <a:pPr>
              <a:buFont typeface="Arial"/>
              <a:buChar char="•"/>
            </a:pPr>
            <a:r>
              <a:rPr lang="en-US" sz="2800" dirty="0" smtClean="0"/>
              <a:t>Artistic Director and vision to remain untouched.</a:t>
            </a:r>
          </a:p>
          <a:p>
            <a:pPr>
              <a:buFont typeface="Arial"/>
              <a:buChar char="•"/>
            </a:pPr>
            <a:r>
              <a:rPr lang="en-US" sz="2800" dirty="0" smtClean="0"/>
              <a:t>Nothing would be done that would have a negative impact on existing staff. </a:t>
            </a:r>
          </a:p>
          <a:p>
            <a:pPr>
              <a:buFont typeface="Arial"/>
              <a:buChar char="•"/>
            </a:pPr>
            <a:r>
              <a:rPr lang="en-US" sz="2800" dirty="0" smtClean="0"/>
              <a:t>Any could opt out of any of the shared initiatives without prejudice. </a:t>
            </a:r>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387634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Successes:</a:t>
            </a:r>
          </a:p>
          <a:p>
            <a:pPr marL="0" indent="0">
              <a:buNone/>
            </a:pPr>
            <a:endParaRPr lang="en-US" sz="2800" dirty="0" smtClean="0"/>
          </a:p>
          <a:p>
            <a:pPr marL="0" indent="0">
              <a:buNone/>
            </a:pPr>
            <a:r>
              <a:rPr lang="en-US" sz="2800" dirty="0" smtClean="0"/>
              <a:t>Shared marketing </a:t>
            </a:r>
            <a:endParaRPr lang="en-US" sz="2800" dirty="0"/>
          </a:p>
          <a:p>
            <a:pPr>
              <a:buFont typeface="Arial"/>
              <a:buChar char="•"/>
            </a:pPr>
            <a:r>
              <a:rPr lang="en-US" sz="2800" dirty="0" smtClean="0"/>
              <a:t>Convinced print outlets to treat them as a single entity thus allowing the purchase of ads at a discount.</a:t>
            </a:r>
          </a:p>
          <a:p>
            <a:pPr>
              <a:buFont typeface="Arial"/>
              <a:buChar char="•"/>
            </a:pPr>
            <a:r>
              <a:rPr lang="en-US" sz="2800" dirty="0" smtClean="0"/>
              <a:t>Developed a list serve focused on their genre.</a:t>
            </a:r>
          </a:p>
          <a:p>
            <a:pPr>
              <a:buFont typeface="Arial"/>
              <a:buChar char="•"/>
            </a:pPr>
            <a:r>
              <a:rPr lang="en-US" sz="2800" dirty="0" smtClean="0"/>
              <a:t>Developed a social media campaign using a shared </a:t>
            </a:r>
            <a:r>
              <a:rPr lang="en-US" sz="2800" dirty="0" err="1" smtClean="0"/>
              <a:t>hashtag</a:t>
            </a:r>
            <a:endParaRPr lang="en-US" sz="2800" dirty="0" smtClean="0"/>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4730288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Marketing:</a:t>
            </a:r>
          </a:p>
          <a:p>
            <a:pPr marL="0" indent="0">
              <a:buNone/>
            </a:pPr>
            <a:endParaRPr lang="en-US" sz="2800" dirty="0"/>
          </a:p>
          <a:p>
            <a:pPr>
              <a:buFont typeface="Arial"/>
              <a:buChar char="•"/>
            </a:pPr>
            <a:r>
              <a:rPr lang="en-US" sz="2800" dirty="0" smtClean="0"/>
              <a:t>Created a similar look, yet distinct to each entity, and created hard marketing capital for the future that would not have been purchased otherwise</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591225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Rectangle 5"/>
          <p:cNvSpPr>
            <a:spLocks noGrp="1" noChangeArrowheads="1"/>
          </p:cNvSpPr>
          <p:nvPr>
            <p:ph type="ftr" sz="quarter" idx="11"/>
          </p:nvPr>
        </p:nvSpPr>
        <p:spPr>
          <a:xfrm>
            <a:off x="6011863" y="6237288"/>
            <a:ext cx="2895600" cy="457200"/>
          </a:xfrm>
          <a:noFill/>
        </p:spPr>
        <p:txBody>
          <a:bodyPr/>
          <a:lstStyle/>
          <a:p>
            <a:pPr>
              <a:defRPr/>
            </a:pPr>
            <a:r>
              <a:rPr lang="en-US" dirty="0"/>
              <a:t>Cheryl A Ewing Consulting</a:t>
            </a:r>
          </a:p>
        </p:txBody>
      </p:sp>
      <p:sp>
        <p:nvSpPr>
          <p:cNvPr id="19458" name="Rectangle 2"/>
          <p:cNvSpPr>
            <a:spLocks noGrp="1" noChangeArrowheads="1"/>
          </p:cNvSpPr>
          <p:nvPr>
            <p:ph type="ctrTitle"/>
          </p:nvPr>
        </p:nvSpPr>
        <p:spPr>
          <a:xfrm>
            <a:off x="685800" y="476250"/>
            <a:ext cx="7772400" cy="1676400"/>
          </a:xfrm>
        </p:spPr>
        <p:txBody>
          <a:bodyPr/>
          <a:lstStyle/>
          <a:p>
            <a:pPr eaLnBrk="1" hangingPunct="1">
              <a:defRPr/>
            </a:pPr>
            <a:r>
              <a:rPr lang="en-US" dirty="0" smtClean="0"/>
              <a:t>Goal:</a:t>
            </a:r>
          </a:p>
        </p:txBody>
      </p:sp>
      <p:sp>
        <p:nvSpPr>
          <p:cNvPr id="19460" name="Text Box 3"/>
          <p:cNvSpPr txBox="1">
            <a:spLocks noChangeArrowheads="1"/>
          </p:cNvSpPr>
          <p:nvPr/>
        </p:nvSpPr>
        <p:spPr bwMode="auto">
          <a:xfrm>
            <a:off x="1115616" y="2132856"/>
            <a:ext cx="6840760" cy="15696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sz="3200" dirty="0" smtClean="0"/>
              <a:t>To understand the difference between partner and collaboration and how to navigate both. </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Administrative:</a:t>
            </a:r>
          </a:p>
          <a:p>
            <a:pPr marL="0" indent="0">
              <a:buNone/>
            </a:pPr>
            <a:endParaRPr lang="en-US" sz="2800" dirty="0" smtClean="0"/>
          </a:p>
          <a:p>
            <a:pPr>
              <a:buFont typeface="Arial"/>
              <a:buChar char="•"/>
            </a:pPr>
            <a:r>
              <a:rPr lang="en-US" sz="2800" dirty="0" smtClean="0"/>
              <a:t>Two of the three had inexperienced senior management, the project allowed for mentoring and sharing of best practices</a:t>
            </a:r>
          </a:p>
          <a:p>
            <a:pPr>
              <a:buFont typeface="Arial"/>
              <a:buChar char="•"/>
            </a:pPr>
            <a:r>
              <a:rPr lang="en-US" sz="2800" dirty="0" smtClean="0"/>
              <a:t>The grant allowed a shared administrative support person, allowing senior management time for other things</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2680411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Challenges:</a:t>
            </a:r>
          </a:p>
          <a:p>
            <a:pPr marL="0" indent="0">
              <a:buNone/>
            </a:pPr>
            <a:endParaRPr lang="en-US" sz="2800" dirty="0"/>
          </a:p>
          <a:p>
            <a:pPr marL="0" indent="0">
              <a:buNone/>
            </a:pPr>
            <a:r>
              <a:rPr lang="en-US" sz="2800" dirty="0" smtClean="0"/>
              <a:t>The lead organization saw the potential and pushed the project. The others were less inclined to look at new ways of doing things. </a:t>
            </a:r>
          </a:p>
          <a:p>
            <a:pPr marL="0" indent="0">
              <a:buNone/>
            </a:pPr>
            <a:endParaRPr lang="en-US" sz="2800" dirty="0" smtClean="0"/>
          </a:p>
          <a:p>
            <a:pPr marL="0" indent="0">
              <a:buNone/>
            </a:pPr>
            <a:r>
              <a:rPr lang="en-US" sz="2800" dirty="0" smtClean="0"/>
              <a:t>The lead organization’s senior manager retired as project was wrapping up. </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018245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B</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Challenges:</a:t>
            </a:r>
          </a:p>
          <a:p>
            <a:pPr marL="0" indent="0">
              <a:buNone/>
            </a:pPr>
            <a:endParaRPr lang="en-US" sz="2800" dirty="0"/>
          </a:p>
          <a:p>
            <a:pPr marL="0" indent="0">
              <a:buNone/>
            </a:pPr>
            <a:r>
              <a:rPr lang="en-US" sz="2800" dirty="0" smtClean="0"/>
              <a:t>Two of the organizations were afraid to seriously consider new ways of doing things </a:t>
            </a:r>
            <a:r>
              <a:rPr lang="mr-IN" sz="2800" dirty="0" smtClean="0"/>
              <a:t>–</a:t>
            </a:r>
            <a:r>
              <a:rPr lang="en-US" sz="2800" dirty="0" smtClean="0"/>
              <a:t> they feared negative impact from funders.</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695803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a:buFont typeface="Arial"/>
              <a:buChar char="•"/>
              <a:defRPr/>
            </a:pPr>
            <a:r>
              <a:rPr lang="en-US" dirty="0" smtClean="0"/>
              <a:t>A clear understanding of the areas in which change can be made results in focus and less dissension.</a:t>
            </a:r>
          </a:p>
          <a:p>
            <a:pPr>
              <a:buFont typeface="Arial"/>
              <a:buChar char="•"/>
              <a:defRPr/>
            </a:pPr>
            <a:endParaRPr lang="en-US" sz="1000" dirty="0" smtClean="0"/>
          </a:p>
          <a:p>
            <a:pPr>
              <a:buFont typeface="Arial"/>
              <a:buChar char="•"/>
              <a:defRPr/>
            </a:pPr>
            <a:r>
              <a:rPr lang="en-US" dirty="0" smtClean="0"/>
              <a:t>Significant change requires full organization buy-in and commitment.</a:t>
            </a: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
        <p:nvSpPr>
          <p:cNvPr id="2" name="TextBox 1"/>
          <p:cNvSpPr txBox="1"/>
          <p:nvPr/>
        </p:nvSpPr>
        <p:spPr>
          <a:xfrm>
            <a:off x="611560" y="404664"/>
            <a:ext cx="7776864" cy="1077218"/>
          </a:xfrm>
          <a:prstGeom prst="rect">
            <a:avLst/>
          </a:prstGeom>
          <a:noFill/>
        </p:spPr>
        <p:txBody>
          <a:bodyPr wrap="square" rtlCol="0">
            <a:spAutoFit/>
          </a:bodyPr>
          <a:lstStyle/>
          <a:p>
            <a:r>
              <a:rPr lang="en-US" sz="4000" dirty="0" smtClean="0"/>
              <a:t>Lessons</a:t>
            </a:r>
            <a:endParaRPr lang="en-US" sz="4000" dirty="0"/>
          </a:p>
          <a:p>
            <a:endParaRPr lang="en-US" dirty="0"/>
          </a:p>
        </p:txBody>
      </p:sp>
    </p:spTree>
    <p:extLst>
      <p:ext uri="{BB962C8B-B14F-4D97-AF65-F5344CB8AC3E}">
        <p14:creationId xmlns:p14="http://schemas.microsoft.com/office/powerpoint/2010/main" val="29996921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a:buFont typeface="Arial"/>
              <a:buChar char="•"/>
              <a:defRPr/>
            </a:pPr>
            <a:r>
              <a:rPr lang="en-US" dirty="0" smtClean="0"/>
              <a:t>Use Chat to share your response to this Case Study. Does it sound familiar?</a:t>
            </a: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
        <p:nvSpPr>
          <p:cNvPr id="2" name="TextBox 1"/>
          <p:cNvSpPr txBox="1"/>
          <p:nvPr/>
        </p:nvSpPr>
        <p:spPr>
          <a:xfrm>
            <a:off x="611560" y="404664"/>
            <a:ext cx="7776864" cy="1077218"/>
          </a:xfrm>
          <a:prstGeom prst="rect">
            <a:avLst/>
          </a:prstGeom>
          <a:noFill/>
        </p:spPr>
        <p:txBody>
          <a:bodyPr wrap="square" rtlCol="0">
            <a:spAutoFit/>
          </a:bodyPr>
          <a:lstStyle/>
          <a:p>
            <a:r>
              <a:rPr lang="en-US" sz="4000" dirty="0" smtClean="0"/>
              <a:t>Your thoughts?</a:t>
            </a:r>
            <a:endParaRPr lang="en-US" sz="4000" dirty="0"/>
          </a:p>
          <a:p>
            <a:endParaRPr lang="en-US" dirty="0"/>
          </a:p>
        </p:txBody>
      </p:sp>
    </p:spTree>
    <p:extLst>
      <p:ext uri="{BB962C8B-B14F-4D97-AF65-F5344CB8AC3E}">
        <p14:creationId xmlns:p14="http://schemas.microsoft.com/office/powerpoint/2010/main" val="29287770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marL="0" indent="0">
              <a:buNone/>
              <a:defRPr/>
            </a:pPr>
            <a:endParaRPr lang="en-US" sz="4000" dirty="0"/>
          </a:p>
          <a:p>
            <a:pPr marL="0" indent="0">
              <a:buNone/>
              <a:defRPr/>
            </a:pPr>
            <a:r>
              <a:rPr lang="en-US" sz="4000" dirty="0" smtClean="0"/>
              <a:t>Is it possible to collaborate?</a:t>
            </a:r>
            <a:r>
              <a:rPr lang="en-US" sz="4000" dirty="0"/>
              <a:t>	</a:t>
            </a:r>
            <a:endParaRPr lang="en-US" sz="2800" dirty="0" smtClean="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9196032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C</a:t>
            </a:r>
            <a:endParaRPr lang="en-US" dirty="0"/>
          </a:p>
        </p:txBody>
      </p:sp>
      <p:sp>
        <p:nvSpPr>
          <p:cNvPr id="3" name="Content Placeholder 2"/>
          <p:cNvSpPr>
            <a:spLocks noGrp="1"/>
          </p:cNvSpPr>
          <p:nvPr>
            <p:ph idx="1"/>
          </p:nvPr>
        </p:nvSpPr>
        <p:spPr>
          <a:xfrm>
            <a:off x="395536" y="1484784"/>
            <a:ext cx="8280920" cy="4176464"/>
          </a:xfrm>
        </p:spPr>
        <p:txBody>
          <a:bodyPr/>
          <a:lstStyle/>
          <a:p>
            <a:pPr marL="0" indent="0">
              <a:buNone/>
            </a:pPr>
            <a:r>
              <a:rPr lang="en-US" sz="2800" dirty="0" smtClean="0"/>
              <a:t>A classical new music and sound festival and a public art gallery share programming. </a:t>
            </a:r>
          </a:p>
          <a:p>
            <a:pPr marL="0" indent="0">
              <a:buNone/>
            </a:pPr>
            <a:endParaRPr lang="en-US" sz="2800" dirty="0"/>
          </a:p>
          <a:p>
            <a:pPr>
              <a:buFont typeface="Arial"/>
              <a:buChar char="•"/>
            </a:pPr>
            <a:r>
              <a:rPr lang="en-US" sz="2800" dirty="0" smtClean="0"/>
              <a:t>They appear to have little in common.</a:t>
            </a:r>
          </a:p>
          <a:p>
            <a:pPr>
              <a:buFont typeface="Arial"/>
              <a:buChar char="•"/>
            </a:pPr>
            <a:r>
              <a:rPr lang="en-US" sz="2800" dirty="0" smtClean="0"/>
              <a:t>Programming does not align.</a:t>
            </a:r>
          </a:p>
          <a:p>
            <a:pPr>
              <a:buFont typeface="Arial"/>
              <a:buChar char="•"/>
            </a:pPr>
            <a:r>
              <a:rPr lang="en-US" sz="2800" dirty="0" smtClean="0"/>
              <a:t>One has extensive human resources, the other few.</a:t>
            </a:r>
          </a:p>
        </p:txBody>
      </p:sp>
      <p:sp>
        <p:nvSpPr>
          <p:cNvPr id="4" name="Date Placeholder 3"/>
          <p:cNvSpPr>
            <a:spLocks noGrp="1"/>
          </p:cNvSpPr>
          <p:nvPr>
            <p:ph type="dt" sz="half" idx="10"/>
          </p:nvPr>
        </p:nvSpPr>
        <p:spPr/>
        <p:txBody>
          <a:bodyPr/>
          <a:lstStyle/>
          <a:p>
            <a:r>
              <a:rPr lang="en-US"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484113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C</a:t>
            </a:r>
            <a:endParaRPr lang="en-US" dirty="0"/>
          </a:p>
        </p:txBody>
      </p:sp>
      <p:sp>
        <p:nvSpPr>
          <p:cNvPr id="3" name="Content Placeholder 2"/>
          <p:cNvSpPr>
            <a:spLocks noGrp="1"/>
          </p:cNvSpPr>
          <p:nvPr>
            <p:ph idx="1"/>
          </p:nvPr>
        </p:nvSpPr>
        <p:spPr>
          <a:xfrm>
            <a:off x="685800" y="1704256"/>
            <a:ext cx="7772400" cy="4114800"/>
          </a:xfrm>
        </p:spPr>
        <p:txBody>
          <a:bodyPr/>
          <a:lstStyle/>
          <a:p>
            <a:pPr marL="0" indent="0">
              <a:buNone/>
            </a:pPr>
            <a:r>
              <a:rPr lang="en-US" sz="2800" dirty="0" smtClean="0"/>
              <a:t>The organizations produced a collaborative project for 5 years. </a:t>
            </a:r>
          </a:p>
          <a:p>
            <a:pPr marL="0" indent="0">
              <a:buNone/>
            </a:pPr>
            <a:endParaRPr lang="en-US" sz="2800" dirty="0" smtClean="0"/>
          </a:p>
          <a:p>
            <a:pPr marL="0" indent="0">
              <a:buNone/>
            </a:pPr>
            <a:r>
              <a:rPr lang="en-US" sz="2800" dirty="0" smtClean="0"/>
              <a:t>Their goal: </a:t>
            </a:r>
          </a:p>
          <a:p>
            <a:pPr marL="0" indent="0">
              <a:buNone/>
            </a:pPr>
            <a:r>
              <a:rPr lang="en-US" sz="2800" dirty="0"/>
              <a:t>	</a:t>
            </a:r>
            <a:r>
              <a:rPr lang="en-US" sz="2800" dirty="0" smtClean="0"/>
              <a:t>To bring greater attention to sound installations that have a visual as well as aural component. </a:t>
            </a:r>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18871157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C</a:t>
            </a:r>
            <a:endParaRPr lang="en-US" dirty="0"/>
          </a:p>
        </p:txBody>
      </p:sp>
      <p:sp>
        <p:nvSpPr>
          <p:cNvPr id="3" name="Content Placeholder 2"/>
          <p:cNvSpPr>
            <a:spLocks noGrp="1"/>
          </p:cNvSpPr>
          <p:nvPr>
            <p:ph idx="1"/>
          </p:nvPr>
        </p:nvSpPr>
        <p:spPr>
          <a:xfrm>
            <a:off x="685800" y="1704256"/>
            <a:ext cx="7772400" cy="4114800"/>
          </a:xfrm>
        </p:spPr>
        <p:txBody>
          <a:bodyPr/>
          <a:lstStyle/>
          <a:p>
            <a:pPr marL="0" indent="0">
              <a:buNone/>
            </a:pPr>
            <a:r>
              <a:rPr lang="en-US" sz="2800" dirty="0" smtClean="0"/>
              <a:t>The outcome:</a:t>
            </a:r>
          </a:p>
          <a:p>
            <a:pPr marL="0" indent="0">
              <a:buNone/>
            </a:pPr>
            <a:r>
              <a:rPr lang="en-US" sz="2800" dirty="0" smtClean="0"/>
              <a:t>  </a:t>
            </a:r>
          </a:p>
          <a:p>
            <a:pPr marL="0" indent="0">
              <a:buNone/>
            </a:pPr>
            <a:endParaRPr lang="en-US" sz="2800" dirty="0"/>
          </a:p>
          <a:p>
            <a:pPr marL="0" indent="0" algn="ctr">
              <a:buNone/>
            </a:pPr>
            <a:r>
              <a:rPr lang="en-US" sz="2800" dirty="0" smtClean="0"/>
              <a:t>The Executive Director of the Art Gallery noted that this was the only collaboration he trusted. </a:t>
            </a:r>
            <a:endParaRPr lang="en-US" sz="2800" dirty="0"/>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37048280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C</a:t>
            </a:r>
            <a:endParaRPr lang="en-US" dirty="0"/>
          </a:p>
        </p:txBody>
      </p:sp>
      <p:sp>
        <p:nvSpPr>
          <p:cNvPr id="3" name="Content Placeholder 2"/>
          <p:cNvSpPr>
            <a:spLocks noGrp="1"/>
          </p:cNvSpPr>
          <p:nvPr>
            <p:ph idx="1"/>
          </p:nvPr>
        </p:nvSpPr>
        <p:spPr>
          <a:xfrm>
            <a:off x="323528" y="1412776"/>
            <a:ext cx="8496944" cy="4114800"/>
          </a:xfrm>
        </p:spPr>
        <p:txBody>
          <a:bodyPr/>
          <a:lstStyle/>
          <a:p>
            <a:pPr marL="0" indent="0">
              <a:buNone/>
            </a:pPr>
            <a:r>
              <a:rPr lang="en-US" sz="2800" dirty="0" smtClean="0"/>
              <a:t>Why did it work?:</a:t>
            </a:r>
          </a:p>
          <a:p>
            <a:pPr marL="0" indent="0">
              <a:buNone/>
            </a:pPr>
            <a:r>
              <a:rPr lang="en-US" sz="1000" dirty="0" smtClean="0"/>
              <a:t>  </a:t>
            </a:r>
          </a:p>
          <a:p>
            <a:pPr>
              <a:buFont typeface="Arial"/>
              <a:buChar char="•"/>
            </a:pPr>
            <a:r>
              <a:rPr lang="en-US" sz="2800" dirty="0" smtClean="0"/>
              <a:t>Significant time was spent upfront discussing possible artists to feature. </a:t>
            </a:r>
          </a:p>
          <a:p>
            <a:pPr marL="0" indent="0">
              <a:buNone/>
            </a:pPr>
            <a:endParaRPr lang="en-US" sz="1000" dirty="0"/>
          </a:p>
          <a:p>
            <a:pPr>
              <a:buFont typeface="Arial"/>
              <a:buChar char="•"/>
            </a:pPr>
            <a:r>
              <a:rPr lang="en-US" sz="2800" dirty="0" smtClean="0"/>
              <a:t>The organizations identified what each could bring to the table and agreed to the expectations. </a:t>
            </a:r>
          </a:p>
          <a:p>
            <a:pPr marL="0" indent="0">
              <a:buNone/>
            </a:pPr>
            <a:endParaRPr lang="en-US" sz="1000" dirty="0" smtClean="0"/>
          </a:p>
          <a:p>
            <a:pPr>
              <a:buFont typeface="Arial"/>
              <a:buChar char="•"/>
            </a:pPr>
            <a:r>
              <a:rPr lang="en-US" sz="2800" dirty="0" smtClean="0"/>
              <a:t>The AD who started the conversation had no ego and wanted it to work to benefit both.</a:t>
            </a: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95058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496944" cy="4114800"/>
          </a:xfrm>
        </p:spPr>
        <p:txBody>
          <a:bodyPr/>
          <a:lstStyle/>
          <a:p>
            <a:pPr marL="0" indent="0" algn="ctr">
              <a:buNone/>
              <a:defRPr/>
            </a:pPr>
            <a:r>
              <a:rPr lang="en-US" sz="4000" b="1" dirty="0" smtClean="0"/>
              <a:t>Collaboration</a:t>
            </a:r>
          </a:p>
          <a:p>
            <a:pPr marL="0" indent="0" algn="ctr">
              <a:buNone/>
              <a:defRPr/>
            </a:pPr>
            <a:endParaRPr lang="en-US" sz="2000" dirty="0" smtClean="0"/>
          </a:p>
          <a:p>
            <a:pPr marL="0" indent="0" algn="ctr">
              <a:buNone/>
              <a:defRPr/>
            </a:pPr>
            <a:r>
              <a:rPr lang="en-US" sz="3600" dirty="0" smtClean="0"/>
              <a:t>Is a deeply human activity, and no tool on its own can solve the problem of poor collaboration. </a:t>
            </a:r>
            <a:endParaRPr lang="en-US" sz="3600" dirty="0"/>
          </a:p>
          <a:p>
            <a:pPr marL="0" indent="0" algn="ctr">
              <a:buNone/>
              <a:defRPr/>
            </a:pPr>
            <a:r>
              <a:rPr lang="en-US" sz="4000" dirty="0"/>
              <a:t>	</a:t>
            </a:r>
            <a:endParaRPr lang="en-US" sz="2800" dirty="0" smtClean="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909795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C</a:t>
            </a:r>
            <a:endParaRPr lang="en-US" dirty="0"/>
          </a:p>
        </p:txBody>
      </p:sp>
      <p:sp>
        <p:nvSpPr>
          <p:cNvPr id="3" name="Content Placeholder 2"/>
          <p:cNvSpPr>
            <a:spLocks noGrp="1"/>
          </p:cNvSpPr>
          <p:nvPr>
            <p:ph idx="1"/>
          </p:nvPr>
        </p:nvSpPr>
        <p:spPr>
          <a:xfrm>
            <a:off x="323528" y="1412776"/>
            <a:ext cx="8496944" cy="4114800"/>
          </a:xfrm>
        </p:spPr>
        <p:txBody>
          <a:bodyPr/>
          <a:lstStyle/>
          <a:p>
            <a:pPr marL="0" indent="0">
              <a:buNone/>
            </a:pPr>
            <a:r>
              <a:rPr lang="en-US" sz="2800" dirty="0" smtClean="0"/>
              <a:t>Why did it work?:</a:t>
            </a:r>
          </a:p>
          <a:p>
            <a:pPr marL="0" indent="0">
              <a:buNone/>
            </a:pPr>
            <a:r>
              <a:rPr lang="en-US" sz="1000" dirty="0" smtClean="0"/>
              <a:t> </a:t>
            </a:r>
          </a:p>
          <a:p>
            <a:pPr marL="0" indent="0">
              <a:buNone/>
            </a:pPr>
            <a:endParaRPr lang="en-US" sz="1000" dirty="0" smtClean="0"/>
          </a:p>
          <a:p>
            <a:pPr>
              <a:buFont typeface="Arial"/>
              <a:buChar char="•"/>
            </a:pPr>
            <a:r>
              <a:rPr lang="en-US" sz="2800" dirty="0" smtClean="0"/>
              <a:t>If there was an unexpected cost overrun, the organizations would talk about how to handle it.</a:t>
            </a:r>
          </a:p>
          <a:p>
            <a:pPr>
              <a:buFont typeface="Arial"/>
              <a:buChar char="•"/>
            </a:pPr>
            <a:endParaRPr lang="en-US" sz="1000" dirty="0" smtClean="0"/>
          </a:p>
          <a:p>
            <a:pPr>
              <a:buFont typeface="Arial"/>
              <a:buChar char="•"/>
            </a:pPr>
            <a:r>
              <a:rPr lang="en-US" sz="2800" dirty="0" smtClean="0"/>
              <a:t>The AD who started the conversation had no ego and wanted it to work to benefit both.</a:t>
            </a: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5873832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US" dirty="0" smtClean="0"/>
              <a:t>Case Study C</a:t>
            </a:r>
            <a:endParaRPr lang="en-US" dirty="0"/>
          </a:p>
        </p:txBody>
      </p:sp>
      <p:sp>
        <p:nvSpPr>
          <p:cNvPr id="3" name="Content Placeholder 2"/>
          <p:cNvSpPr>
            <a:spLocks noGrp="1"/>
          </p:cNvSpPr>
          <p:nvPr>
            <p:ph idx="1"/>
          </p:nvPr>
        </p:nvSpPr>
        <p:spPr>
          <a:xfrm>
            <a:off x="685800" y="1340768"/>
            <a:ext cx="7772400" cy="4114800"/>
          </a:xfrm>
        </p:spPr>
        <p:txBody>
          <a:bodyPr/>
          <a:lstStyle/>
          <a:p>
            <a:pPr marL="0" indent="0">
              <a:buNone/>
            </a:pPr>
            <a:r>
              <a:rPr lang="en-US" sz="2800" dirty="0" smtClean="0"/>
              <a:t>Challenges:</a:t>
            </a:r>
          </a:p>
          <a:p>
            <a:pPr marL="0" indent="0">
              <a:buNone/>
            </a:pPr>
            <a:endParaRPr lang="en-US" sz="2800" dirty="0"/>
          </a:p>
          <a:p>
            <a:pPr marL="0" indent="0">
              <a:buNone/>
            </a:pPr>
            <a:r>
              <a:rPr lang="en-US" sz="2800" dirty="0" smtClean="0"/>
              <a:t>This collaborative partnership did not survive the retirement of the festival Artistic Director. </a:t>
            </a:r>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a:p>
        </p:txBody>
      </p:sp>
      <p:sp>
        <p:nvSpPr>
          <p:cNvPr id="4" name="Date Placeholder 3"/>
          <p:cNvSpPr>
            <a:spLocks noGrp="1"/>
          </p:cNvSpPr>
          <p:nvPr>
            <p:ph type="dt" sz="half" idx="10"/>
          </p:nvPr>
        </p:nvSpPr>
        <p:spPr/>
        <p:txBody>
          <a:bodyPr/>
          <a:lstStyle/>
          <a:p>
            <a:r>
              <a:rPr lang="en-CA"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22893373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a:buFont typeface="Arial"/>
              <a:buChar char="•"/>
              <a:defRPr/>
            </a:pPr>
            <a:r>
              <a:rPr lang="en-US" dirty="0" smtClean="0"/>
              <a:t>True collaboration is more about people than organizations but the organizations must fully support. </a:t>
            </a:r>
          </a:p>
          <a:p>
            <a:pPr>
              <a:buFont typeface="Arial"/>
              <a:buChar char="•"/>
              <a:defRPr/>
            </a:pPr>
            <a:endParaRPr lang="en-US" sz="1000" dirty="0" smtClean="0"/>
          </a:p>
          <a:p>
            <a:pPr>
              <a:buFont typeface="Arial"/>
              <a:buChar char="•"/>
              <a:defRPr/>
            </a:pPr>
            <a:r>
              <a:rPr lang="en-US" dirty="0" smtClean="0"/>
              <a:t>It can be difficult but it can have great rewards for both sides. </a:t>
            </a: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
        <p:nvSpPr>
          <p:cNvPr id="2" name="TextBox 1"/>
          <p:cNvSpPr txBox="1"/>
          <p:nvPr/>
        </p:nvSpPr>
        <p:spPr>
          <a:xfrm>
            <a:off x="611560" y="404664"/>
            <a:ext cx="7776864" cy="1077218"/>
          </a:xfrm>
          <a:prstGeom prst="rect">
            <a:avLst/>
          </a:prstGeom>
          <a:noFill/>
        </p:spPr>
        <p:txBody>
          <a:bodyPr wrap="square" rtlCol="0">
            <a:spAutoFit/>
          </a:bodyPr>
          <a:lstStyle/>
          <a:p>
            <a:r>
              <a:rPr lang="en-US" sz="4000" dirty="0" smtClean="0"/>
              <a:t>Lessons</a:t>
            </a:r>
            <a:endParaRPr lang="en-US" sz="4000" dirty="0"/>
          </a:p>
          <a:p>
            <a:endParaRPr lang="en-US" dirty="0"/>
          </a:p>
        </p:txBody>
      </p:sp>
    </p:spTree>
    <p:extLst>
      <p:ext uri="{BB962C8B-B14F-4D97-AF65-F5344CB8AC3E}">
        <p14:creationId xmlns:p14="http://schemas.microsoft.com/office/powerpoint/2010/main" val="38165744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Rectangle 5"/>
          <p:cNvSpPr>
            <a:spLocks noGrp="1" noChangeArrowheads="1"/>
          </p:cNvSpPr>
          <p:nvPr>
            <p:ph type="ftr" sz="quarter" idx="11"/>
          </p:nvPr>
        </p:nvSpPr>
        <p:spPr>
          <a:noFill/>
        </p:spPr>
        <p:txBody>
          <a:bodyPr/>
          <a:lstStyle/>
          <a:p>
            <a:pPr>
              <a:defRPr/>
            </a:pPr>
            <a:r>
              <a:rPr lang="en-US"/>
              <a:t>Cheryl A Ewing Consulting</a:t>
            </a:r>
          </a:p>
        </p:txBody>
      </p:sp>
      <p:sp>
        <p:nvSpPr>
          <p:cNvPr id="1026" name="Rectangle 2"/>
          <p:cNvSpPr>
            <a:spLocks noGrp="1" noChangeArrowheads="1"/>
          </p:cNvSpPr>
          <p:nvPr>
            <p:ph type="ctrTitle"/>
          </p:nvPr>
        </p:nvSpPr>
        <p:spPr>
          <a:xfrm>
            <a:off x="0" y="-99392"/>
            <a:ext cx="9144000" cy="1676400"/>
          </a:xfrm>
        </p:spPr>
        <p:txBody>
          <a:bodyPr/>
          <a:lstStyle/>
          <a:p>
            <a:pPr algn="l" eaLnBrk="1" hangingPunct="1">
              <a:defRPr/>
            </a:pPr>
            <a:r>
              <a:rPr lang="en-US" sz="4000" dirty="0" smtClean="0"/>
              <a:t> How does this relate to Festivals?</a:t>
            </a:r>
          </a:p>
        </p:txBody>
      </p:sp>
      <p:sp>
        <p:nvSpPr>
          <p:cNvPr id="21508" name="Text Box 3"/>
          <p:cNvSpPr txBox="1">
            <a:spLocks noChangeArrowheads="1"/>
          </p:cNvSpPr>
          <p:nvPr/>
        </p:nvSpPr>
        <p:spPr bwMode="auto">
          <a:xfrm>
            <a:off x="539552" y="1484784"/>
            <a:ext cx="8208912" cy="32316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spAutoFit/>
          </a:bodyPr>
          <a:lstStyle>
            <a:lvl1pPr marL="342900" indent="-342900">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0" indent="0">
              <a:spcBef>
                <a:spcPct val="50000"/>
              </a:spcBef>
            </a:pPr>
            <a:r>
              <a:rPr lang="en-US" altLang="en-US" dirty="0" smtClean="0"/>
              <a:t>It is simpler to partner. </a:t>
            </a:r>
          </a:p>
          <a:p>
            <a:pPr marL="0" indent="0">
              <a:spcBef>
                <a:spcPct val="50000"/>
              </a:spcBef>
            </a:pPr>
            <a:r>
              <a:rPr lang="en-US" altLang="en-US" dirty="0" smtClean="0"/>
              <a:t>There may be unexpected ways in which your partnerships can benefit your bottom line. Can you share memberships?</a:t>
            </a:r>
          </a:p>
          <a:p>
            <a:pPr marL="0" indent="0">
              <a:spcBef>
                <a:spcPct val="50000"/>
              </a:spcBef>
            </a:pPr>
            <a:r>
              <a:rPr lang="en-US" altLang="en-US" dirty="0" smtClean="0"/>
              <a:t>It is easier to collaborate with the artistic side than the administrative side.</a:t>
            </a:r>
          </a:p>
          <a:p>
            <a:pPr marL="0" indent="0">
              <a:spcBef>
                <a:spcPct val="50000"/>
              </a:spcBef>
            </a:pPr>
            <a:r>
              <a:rPr lang="en-US" altLang="en-US" dirty="0"/>
              <a:t>Collaboration can work. </a:t>
            </a:r>
            <a:r>
              <a:rPr lang="en-US" altLang="en-US" dirty="0" smtClean="0"/>
              <a:t>Partnerships may be a better approach. </a:t>
            </a:r>
            <a:endParaRPr lang="en-US" altLang="en-US" dirty="0"/>
          </a:p>
        </p:txBody>
      </p:sp>
    </p:spTree>
    <p:extLst>
      <p:ext uri="{BB962C8B-B14F-4D97-AF65-F5344CB8AC3E}">
        <p14:creationId xmlns:p14="http://schemas.microsoft.com/office/powerpoint/2010/main" val="35205339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a:buFont typeface="Arial"/>
              <a:buChar char="•"/>
              <a:defRPr/>
            </a:pPr>
            <a:r>
              <a:rPr lang="en-US" dirty="0" smtClean="0"/>
              <a:t>Start with free discussion </a:t>
            </a:r>
          </a:p>
          <a:p>
            <a:pPr lvl="1">
              <a:buFont typeface="Arial"/>
              <a:buChar char="•"/>
              <a:defRPr/>
            </a:pPr>
            <a:r>
              <a:rPr lang="en-US" dirty="0" smtClean="0"/>
              <a:t>What might be an area for working on together?</a:t>
            </a:r>
          </a:p>
          <a:p>
            <a:pPr lvl="1">
              <a:buFont typeface="Arial"/>
              <a:buChar char="•"/>
              <a:defRPr/>
            </a:pPr>
            <a:r>
              <a:rPr lang="en-US" dirty="0" smtClean="0"/>
              <a:t>What areas are out of bounds?</a:t>
            </a:r>
          </a:p>
          <a:p>
            <a:pPr lvl="1">
              <a:buFont typeface="Arial"/>
              <a:buChar char="•"/>
              <a:defRPr/>
            </a:pPr>
            <a:endParaRPr lang="en-US" dirty="0"/>
          </a:p>
          <a:p>
            <a:pPr lvl="1">
              <a:buFont typeface="Arial"/>
              <a:buChar char="•"/>
              <a:defRPr/>
            </a:pPr>
            <a:r>
              <a:rPr lang="en-US" dirty="0" smtClean="0"/>
              <a:t>Is there enough common ground &amp; perceived value to move forward?</a:t>
            </a: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
        <p:nvSpPr>
          <p:cNvPr id="2" name="TextBox 1"/>
          <p:cNvSpPr txBox="1"/>
          <p:nvPr/>
        </p:nvSpPr>
        <p:spPr>
          <a:xfrm>
            <a:off x="611560" y="404664"/>
            <a:ext cx="7776864" cy="1077218"/>
          </a:xfrm>
          <a:prstGeom prst="rect">
            <a:avLst/>
          </a:prstGeom>
          <a:noFill/>
        </p:spPr>
        <p:txBody>
          <a:bodyPr wrap="square" rtlCol="0">
            <a:spAutoFit/>
          </a:bodyPr>
          <a:lstStyle/>
          <a:p>
            <a:r>
              <a:rPr lang="en-US" sz="4000" b="1" dirty="0" smtClean="0"/>
              <a:t>Making collaborations work</a:t>
            </a:r>
            <a:endParaRPr lang="en-US" sz="4000" b="1" dirty="0"/>
          </a:p>
          <a:p>
            <a:endParaRPr lang="en-US" dirty="0"/>
          </a:p>
        </p:txBody>
      </p:sp>
    </p:spTree>
    <p:extLst>
      <p:ext uri="{BB962C8B-B14F-4D97-AF65-F5344CB8AC3E}">
        <p14:creationId xmlns:p14="http://schemas.microsoft.com/office/powerpoint/2010/main" val="27731563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marL="0" indent="0">
              <a:buNone/>
              <a:defRPr/>
            </a:pPr>
            <a:r>
              <a:rPr lang="en-US" u="sng" dirty="0" smtClean="0"/>
              <a:t>Shared Values</a:t>
            </a:r>
          </a:p>
          <a:p>
            <a:pPr marL="0" indent="0">
              <a:buNone/>
              <a:defRPr/>
            </a:pPr>
            <a:endParaRPr lang="en-US" u="sng" dirty="0" smtClean="0"/>
          </a:p>
          <a:p>
            <a:pPr lvl="1">
              <a:buFont typeface="Arial"/>
              <a:buChar char="•"/>
              <a:defRPr/>
            </a:pPr>
            <a:r>
              <a:rPr lang="en-US" dirty="0" smtClean="0"/>
              <a:t>Take the time to outline your organization’s values, those things you hold most dear</a:t>
            </a:r>
          </a:p>
          <a:p>
            <a:pPr lvl="1">
              <a:buFont typeface="Arial"/>
              <a:buChar char="•"/>
              <a:defRPr/>
            </a:pPr>
            <a:r>
              <a:rPr lang="en-US" dirty="0" smtClean="0"/>
              <a:t>Look for the differences, these are as important as what you have in common</a:t>
            </a:r>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
        <p:nvSpPr>
          <p:cNvPr id="2" name="TextBox 1"/>
          <p:cNvSpPr txBox="1"/>
          <p:nvPr/>
        </p:nvSpPr>
        <p:spPr>
          <a:xfrm>
            <a:off x="611560" y="404664"/>
            <a:ext cx="7776864" cy="1077218"/>
          </a:xfrm>
          <a:prstGeom prst="rect">
            <a:avLst/>
          </a:prstGeom>
          <a:noFill/>
        </p:spPr>
        <p:txBody>
          <a:bodyPr wrap="square" rtlCol="0">
            <a:spAutoFit/>
          </a:bodyPr>
          <a:lstStyle/>
          <a:p>
            <a:r>
              <a:rPr lang="en-US" sz="4000" b="1" dirty="0" smtClean="0"/>
              <a:t>Making collaborations work</a:t>
            </a:r>
            <a:endParaRPr lang="en-US" sz="4000" b="1" dirty="0"/>
          </a:p>
          <a:p>
            <a:endParaRPr lang="en-US" dirty="0"/>
          </a:p>
        </p:txBody>
      </p:sp>
    </p:spTree>
    <p:extLst>
      <p:ext uri="{BB962C8B-B14F-4D97-AF65-F5344CB8AC3E}">
        <p14:creationId xmlns:p14="http://schemas.microsoft.com/office/powerpoint/2010/main" val="31272524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Grp="1" noChangeArrowheads="1"/>
          </p:cNvSpPr>
          <p:nvPr/>
        </p:nvSpPr>
        <p:spPr bwMode="auto">
          <a:xfrm>
            <a:off x="685800" y="6248400"/>
            <a:ext cx="19050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sz="1400">
              <a:latin typeface="Verdana" charset="0"/>
            </a:endParaRPr>
          </a:p>
        </p:txBody>
      </p:sp>
      <p:sp>
        <p:nvSpPr>
          <p:cNvPr id="4" name="Rectangle 5"/>
          <p:cNvSpPr txBox="1">
            <a:spLocks noGrp="1" noChangeArrowheads="1"/>
          </p:cNvSpPr>
          <p:nvPr/>
        </p:nvSpPr>
        <p:spPr bwMode="auto">
          <a:xfrm>
            <a:off x="3124200" y="6248400"/>
            <a:ext cx="2895600" cy="457200"/>
          </a:xfrm>
          <a:prstGeom prst="rect">
            <a:avLst/>
          </a:prstGeom>
          <a:noFill/>
          <a:ln>
            <a:noFill/>
          </a:ln>
          <a:effectLst>
            <a:outerShdw blurRad="38100" dist="25399" dir="2700000" algn="ctr" rotWithShape="0">
              <a:schemeClr val="bg2">
                <a:alpha val="74997"/>
              </a:schemeClr>
            </a:outerShdw>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endParaRPr lang="en-US" altLang="en-US" sz="1400">
              <a:latin typeface="Verdana" charset="0"/>
            </a:endParaRPr>
          </a:p>
        </p:txBody>
      </p:sp>
      <p:sp>
        <p:nvSpPr>
          <p:cNvPr id="26626" name="Rectangle 2"/>
          <p:cNvSpPr>
            <a:spLocks noGrp="1" noChangeArrowheads="1"/>
          </p:cNvSpPr>
          <p:nvPr>
            <p:ph type="ctrTitle" idx="4294967295"/>
          </p:nvPr>
        </p:nvSpPr>
        <p:spPr>
          <a:xfrm>
            <a:off x="685800" y="609600"/>
            <a:ext cx="7772400" cy="1676400"/>
          </a:xfrm>
          <a:effectLst>
            <a:outerShdw blurRad="38100" dist="25398" dir="2700000" algn="ctr" rotWithShape="0">
              <a:schemeClr val="bg2">
                <a:alpha val="99962"/>
              </a:schemeClr>
            </a:outerShdw>
          </a:effectLst>
        </p:spPr>
        <p:txBody>
          <a:bodyPr/>
          <a:lstStyle/>
          <a:p>
            <a:pPr eaLnBrk="1" hangingPunct="1">
              <a:defRPr/>
            </a:pPr>
            <a:r>
              <a:rPr lang="en-US" sz="4800" dirty="0" smtClean="0"/>
              <a:t>In Conclusion</a:t>
            </a:r>
          </a:p>
        </p:txBody>
      </p:sp>
      <p:sp>
        <p:nvSpPr>
          <p:cNvPr id="65540" name="TextBox 1"/>
          <p:cNvSpPr txBox="1">
            <a:spLocks noChangeArrowheads="1"/>
          </p:cNvSpPr>
          <p:nvPr/>
        </p:nvSpPr>
        <p:spPr bwMode="auto">
          <a:xfrm>
            <a:off x="684213" y="2344812"/>
            <a:ext cx="7848600" cy="4524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CA" altLang="en-US" dirty="0" smtClean="0"/>
              <a:t>Be very clear about your anticipated outcomes for any partnership or collaboration.</a:t>
            </a:r>
          </a:p>
          <a:p>
            <a:endParaRPr lang="en-CA" altLang="en-US" dirty="0"/>
          </a:p>
          <a:p>
            <a:r>
              <a:rPr lang="en-CA" altLang="en-US" dirty="0" smtClean="0"/>
              <a:t>Write out expectations, responsibilities and have all parties sign the agreements. </a:t>
            </a:r>
          </a:p>
          <a:p>
            <a:endParaRPr lang="en-CA" altLang="en-US" dirty="0"/>
          </a:p>
          <a:p>
            <a:r>
              <a:rPr lang="en-CA" altLang="en-US" dirty="0" smtClean="0"/>
              <a:t>Check in on a regular basis.</a:t>
            </a:r>
          </a:p>
          <a:p>
            <a:endParaRPr lang="en-CA" altLang="en-US" dirty="0"/>
          </a:p>
          <a:p>
            <a:r>
              <a:rPr lang="en-CA" altLang="en-US" dirty="0" smtClean="0"/>
              <a:t>Evaluate on a regular basis. </a:t>
            </a:r>
          </a:p>
          <a:p>
            <a:endParaRPr lang="en-CA" altLang="en-US" dirty="0"/>
          </a:p>
          <a:p>
            <a:endParaRPr lang="en-US" altLang="en-US" dirty="0"/>
          </a:p>
          <a:p>
            <a:endParaRPr lang="en-US" altLang="en-US" dirty="0"/>
          </a:p>
        </p:txBody>
      </p:sp>
      <p:sp>
        <p:nvSpPr>
          <p:cNvPr id="2" name="Date Placeholder 1"/>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a:t>Cheryl A Ewing Consulting</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4" name="Rectangle 5"/>
          <p:cNvSpPr>
            <a:spLocks noGrp="1" noChangeArrowheads="1"/>
          </p:cNvSpPr>
          <p:nvPr>
            <p:ph type="ftr" sz="quarter" idx="11"/>
          </p:nvPr>
        </p:nvSpPr>
        <p:spPr>
          <a:noFill/>
        </p:spPr>
        <p:txBody>
          <a:bodyPr/>
          <a:lstStyle/>
          <a:p>
            <a:pPr>
              <a:defRPr/>
            </a:pPr>
            <a:r>
              <a:rPr lang="en-US"/>
              <a:t>Cheryl A Ewing Consulting</a:t>
            </a:r>
          </a:p>
        </p:txBody>
      </p:sp>
      <p:sp>
        <p:nvSpPr>
          <p:cNvPr id="63491" name="TextBox 1"/>
          <p:cNvSpPr txBox="1">
            <a:spLocks noChangeArrowheads="1"/>
          </p:cNvSpPr>
          <p:nvPr/>
        </p:nvSpPr>
        <p:spPr bwMode="auto">
          <a:xfrm>
            <a:off x="1042988" y="836613"/>
            <a:ext cx="6481762"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4800" b="1">
                <a:latin typeface="Verdana" charset="0"/>
              </a:rPr>
              <a:t>Questions?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1143000"/>
          </a:xfrm>
        </p:spPr>
        <p:txBody>
          <a:bodyPr/>
          <a:lstStyle/>
          <a:p>
            <a:r>
              <a:rPr lang="en-CA" dirty="0" smtClean="0"/>
              <a:t>Resources</a:t>
            </a:r>
            <a:endParaRPr lang="en-US" dirty="0"/>
          </a:p>
        </p:txBody>
      </p:sp>
      <p:sp>
        <p:nvSpPr>
          <p:cNvPr id="3" name="Content Placeholder 2"/>
          <p:cNvSpPr>
            <a:spLocks noGrp="1"/>
          </p:cNvSpPr>
          <p:nvPr>
            <p:ph idx="1"/>
          </p:nvPr>
        </p:nvSpPr>
        <p:spPr>
          <a:xfrm>
            <a:off x="685800" y="1632248"/>
            <a:ext cx="7772400" cy="4114800"/>
          </a:xfrm>
        </p:spPr>
        <p:txBody>
          <a:bodyPr/>
          <a:lstStyle/>
          <a:p>
            <a:pPr marL="0" indent="0">
              <a:buNone/>
            </a:pPr>
            <a:endParaRPr lang="en-US" sz="2000" dirty="0"/>
          </a:p>
          <a:p>
            <a:pPr marL="0" indent="0">
              <a:buNone/>
            </a:pPr>
            <a:endParaRPr lang="en-US" sz="2000"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CA" dirty="0" smtClean="0"/>
          </a:p>
          <a:p>
            <a:pPr marL="0" indent="0">
              <a:buNone/>
            </a:pPr>
            <a:endParaRPr lang="en-US" dirty="0"/>
          </a:p>
        </p:txBody>
      </p:sp>
      <p:sp>
        <p:nvSpPr>
          <p:cNvPr id="4" name="Date Placeholder 3"/>
          <p:cNvSpPr>
            <a:spLocks noGrp="1"/>
          </p:cNvSpPr>
          <p:nvPr>
            <p:ph type="dt" sz="half" idx="10"/>
          </p:nvPr>
        </p:nvSpPr>
        <p:spPr/>
        <p:txBody>
          <a:bodyPr/>
          <a:lstStyle/>
          <a:p>
            <a:r>
              <a:rPr lang="en-US" altLang="en-US" dirty="0"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
        <p:nvSpPr>
          <p:cNvPr id="6" name="TextBox 5"/>
          <p:cNvSpPr txBox="1"/>
          <p:nvPr/>
        </p:nvSpPr>
        <p:spPr>
          <a:xfrm>
            <a:off x="1691680" y="2204864"/>
            <a:ext cx="4711546" cy="461665"/>
          </a:xfrm>
          <a:prstGeom prst="rect">
            <a:avLst/>
          </a:prstGeom>
          <a:noFill/>
        </p:spPr>
        <p:txBody>
          <a:bodyPr wrap="none" rtlCol="0">
            <a:spAutoFit/>
          </a:bodyPr>
          <a:lstStyle/>
          <a:p>
            <a:r>
              <a:rPr lang="en-US" dirty="0" smtClean="0"/>
              <a:t>Sample Collaboration Agreement</a:t>
            </a:r>
            <a:endParaRPr lang="en-US" dirty="0"/>
          </a:p>
        </p:txBody>
      </p:sp>
    </p:spTree>
    <p:extLst>
      <p:ext uri="{BB962C8B-B14F-4D97-AF65-F5344CB8AC3E}">
        <p14:creationId xmlns:p14="http://schemas.microsoft.com/office/powerpoint/2010/main" val="15732515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us what you think!</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4000" dirty="0" smtClean="0">
                <a:hlinkClick r:id="rId2"/>
              </a:rPr>
              <a:t>Take a quick survey</a:t>
            </a:r>
            <a:endParaRPr lang="en-US" sz="4000" dirty="0"/>
          </a:p>
        </p:txBody>
      </p:sp>
      <p:sp>
        <p:nvSpPr>
          <p:cNvPr id="4" name="Date Placeholder 3"/>
          <p:cNvSpPr>
            <a:spLocks noGrp="1"/>
          </p:cNvSpPr>
          <p:nvPr>
            <p:ph type="dt" sz="half" idx="10"/>
          </p:nvPr>
        </p:nvSpPr>
        <p:spPr/>
        <p:txBody>
          <a:bodyPr/>
          <a:lstStyle/>
          <a:p>
            <a:r>
              <a:rPr lang="en-US" altLang="en-US" smtClean="0"/>
              <a:t>March 29, 2017</a:t>
            </a:r>
            <a:endParaRPr lang="en-US" altLang="en-US" dirty="0"/>
          </a:p>
        </p:txBody>
      </p:sp>
      <p:sp>
        <p:nvSpPr>
          <p:cNvPr id="5" name="Footer Placeholder 4"/>
          <p:cNvSpPr>
            <a:spLocks noGrp="1"/>
          </p:cNvSpPr>
          <p:nvPr>
            <p:ph type="ftr" sz="quarter" idx="11"/>
          </p:nvPr>
        </p:nvSpPr>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653369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96752"/>
            <a:ext cx="7772400" cy="4114800"/>
          </a:xfrm>
        </p:spPr>
        <p:txBody>
          <a:bodyPr/>
          <a:lstStyle/>
          <a:p>
            <a:pPr marL="0" indent="0" algn="ctr">
              <a:buFont typeface="Monotype Sorts" charset="0"/>
              <a:buNone/>
              <a:defRPr/>
            </a:pPr>
            <a:r>
              <a:rPr lang="en-US" sz="4000" b="1" dirty="0" smtClean="0"/>
              <a:t>Partnerships</a:t>
            </a:r>
          </a:p>
          <a:p>
            <a:pPr marL="0" indent="0" algn="ctr">
              <a:buFont typeface="Monotype Sorts" charset="0"/>
              <a:buNone/>
              <a:defRPr/>
            </a:pPr>
            <a:endParaRPr lang="en-US" sz="1600" dirty="0" smtClean="0"/>
          </a:p>
          <a:p>
            <a:pPr marL="0" indent="0" algn="ctr">
              <a:buNone/>
              <a:defRPr/>
            </a:pPr>
            <a:r>
              <a:rPr lang="en-US" sz="4000" dirty="0" smtClean="0"/>
              <a:t>Typically a </a:t>
            </a:r>
            <a:r>
              <a:rPr lang="en-US" sz="4000" b="1" dirty="0"/>
              <a:t>partnership</a:t>
            </a:r>
            <a:r>
              <a:rPr lang="en-US" sz="4000" dirty="0"/>
              <a:t> is an arrangement where </a:t>
            </a:r>
            <a:r>
              <a:rPr lang="en-US" sz="4000" dirty="0" smtClean="0"/>
              <a:t>each party has assets or knowledge that will enhance the other. </a:t>
            </a:r>
          </a:p>
          <a:p>
            <a:pPr marL="0" indent="0" algn="ctr">
              <a:buFont typeface="Monotype Sorts" charset="0"/>
              <a:buNone/>
              <a:defRPr/>
            </a:pPr>
            <a:endParaRPr lang="en-US" sz="4000" dirty="0"/>
          </a:p>
        </p:txBody>
      </p:sp>
      <p:sp>
        <p:nvSpPr>
          <p:cNvPr id="4" name="Date Placeholder 3"/>
          <p:cNvSpPr>
            <a:spLocks noGrp="1"/>
          </p:cNvSpPr>
          <p:nvPr>
            <p:ph type="dt" sz="quarter" idx="10"/>
          </p:nvPr>
        </p:nvSpPr>
        <p:spPr>
          <a:xfrm>
            <a:off x="1187624" y="6237312"/>
            <a:ext cx="1905000" cy="457200"/>
          </a:xfrm>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Tree>
    <p:extLst>
      <p:ext uri="{BB962C8B-B14F-4D97-AF65-F5344CB8AC3E}">
        <p14:creationId xmlns:p14="http://schemas.microsoft.com/office/powerpoint/2010/main" val="60077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7918648" cy="1131912"/>
          </a:xfrm>
        </p:spPr>
        <p:txBody>
          <a:bodyPr/>
          <a:lstStyle/>
          <a:p>
            <a:r>
              <a:rPr lang="en-US" smtClean="0"/>
              <a:t>next: DIGITAL MARKETING</a:t>
            </a:r>
            <a:endParaRPr lang="en-US" dirty="0"/>
          </a:p>
        </p:txBody>
      </p:sp>
      <p:sp>
        <p:nvSpPr>
          <p:cNvPr id="3" name="Content Placeholder 2"/>
          <p:cNvSpPr>
            <a:spLocks noGrp="1"/>
          </p:cNvSpPr>
          <p:nvPr>
            <p:ph idx="1"/>
          </p:nvPr>
        </p:nvSpPr>
        <p:spPr/>
        <p:txBody>
          <a:bodyPr/>
          <a:lstStyle/>
          <a:p>
            <a:pPr marL="0" indent="0">
              <a:buNone/>
            </a:pPr>
            <a:r>
              <a:rPr lang="en-US" sz="2800" dirty="0" smtClean="0"/>
              <a:t>SIGN UP!</a:t>
            </a:r>
          </a:p>
          <a:p>
            <a:pPr>
              <a:buFont typeface="Arial" charset="0"/>
              <a:buChar char="•"/>
            </a:pPr>
            <a:r>
              <a:rPr lang="en-US" sz="2800" dirty="0" smtClean="0"/>
              <a:t>April </a:t>
            </a:r>
            <a:r>
              <a:rPr lang="en-US" sz="2800" dirty="0"/>
              <a:t>12: </a:t>
            </a:r>
            <a:r>
              <a:rPr lang="en-US" sz="2800" dirty="0">
                <a:hlinkClick r:id="rId2"/>
              </a:rPr>
              <a:t>How to set up an email marketing program</a:t>
            </a:r>
            <a:endParaRPr lang="en-US" sz="2800" dirty="0"/>
          </a:p>
          <a:p>
            <a:pPr>
              <a:buFont typeface="Arial" charset="0"/>
              <a:buChar char="•"/>
            </a:pPr>
            <a:r>
              <a:rPr lang="en-US" sz="2800" dirty="0"/>
              <a:t>April 19: </a:t>
            </a:r>
            <a:r>
              <a:rPr lang="en-US" sz="2800" dirty="0">
                <a:hlinkClick r:id="rId3"/>
              </a:rPr>
              <a:t>Facebook for arts organizations</a:t>
            </a:r>
            <a:endParaRPr lang="en-US" sz="2800" dirty="0"/>
          </a:p>
          <a:p>
            <a:pPr>
              <a:buFont typeface="Arial" charset="0"/>
              <a:buChar char="•"/>
            </a:pPr>
            <a:r>
              <a:rPr lang="en-US" sz="2800" dirty="0"/>
              <a:t>May 10: </a:t>
            </a:r>
            <a:r>
              <a:rPr lang="en-US" sz="2800" dirty="0">
                <a:hlinkClick r:id="rId4"/>
              </a:rPr>
              <a:t>How to build a content schedule for the year</a:t>
            </a:r>
            <a:endParaRPr lang="en-US" sz="2800" dirty="0"/>
          </a:p>
          <a:p>
            <a:pPr>
              <a:buFont typeface="Arial" charset="0"/>
              <a:buChar char="•"/>
            </a:pPr>
            <a:r>
              <a:rPr lang="en-US" sz="2800" dirty="0"/>
              <a:t>May 17: </a:t>
            </a:r>
            <a:r>
              <a:rPr lang="en-US" sz="2800" dirty="0">
                <a:hlinkClick r:id="rId5"/>
              </a:rPr>
              <a:t>Marketing plan basics</a:t>
            </a:r>
            <a:r>
              <a:rPr lang="en-US" dirty="0"/>
              <a:t> </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51483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96752"/>
            <a:ext cx="7772400" cy="4114800"/>
          </a:xfrm>
        </p:spPr>
        <p:txBody>
          <a:bodyPr/>
          <a:lstStyle/>
          <a:p>
            <a:pPr marL="0" indent="0" algn="ctr">
              <a:buFont typeface="Monotype Sorts" charset="0"/>
              <a:buNone/>
              <a:defRPr/>
            </a:pPr>
            <a:r>
              <a:rPr lang="en-US" sz="4000" b="1" dirty="0" smtClean="0"/>
              <a:t>Partnership Examples</a:t>
            </a:r>
          </a:p>
          <a:p>
            <a:pPr marL="0" indent="0" algn="ctr">
              <a:buFont typeface="Monotype Sorts" charset="0"/>
              <a:buNone/>
              <a:defRPr/>
            </a:pPr>
            <a:endParaRPr lang="en-US" sz="1600" dirty="0" smtClean="0"/>
          </a:p>
          <a:p>
            <a:pPr marL="0" indent="0">
              <a:buFont typeface="Monotype Sorts" charset="0"/>
              <a:buNone/>
              <a:defRPr/>
            </a:pPr>
            <a:r>
              <a:rPr lang="en-US" sz="4000" dirty="0" smtClean="0"/>
              <a:t>Ad exchanges</a:t>
            </a:r>
          </a:p>
          <a:p>
            <a:pPr marL="0" indent="0">
              <a:buFont typeface="Monotype Sorts" charset="0"/>
              <a:buNone/>
              <a:defRPr/>
            </a:pPr>
            <a:r>
              <a:rPr lang="en-US" sz="4000" dirty="0" smtClean="0"/>
              <a:t>Sharing office space</a:t>
            </a:r>
          </a:p>
          <a:p>
            <a:pPr marL="0" indent="0">
              <a:buFont typeface="Monotype Sorts" charset="0"/>
              <a:buNone/>
              <a:defRPr/>
            </a:pPr>
            <a:endParaRPr lang="en-US" sz="4000" dirty="0"/>
          </a:p>
          <a:p>
            <a:pPr marL="0" indent="0">
              <a:buFont typeface="Monotype Sorts" charset="0"/>
              <a:buNone/>
              <a:defRPr/>
            </a:pPr>
            <a:endParaRPr lang="en-US" sz="4000" dirty="0"/>
          </a:p>
        </p:txBody>
      </p:sp>
      <p:sp>
        <p:nvSpPr>
          <p:cNvPr id="4" name="Date Placeholder 3"/>
          <p:cNvSpPr>
            <a:spLocks noGrp="1"/>
          </p:cNvSpPr>
          <p:nvPr>
            <p:ph type="dt" sz="quarter" idx="10"/>
          </p:nvPr>
        </p:nvSpPr>
        <p:spPr>
          <a:xfrm>
            <a:off x="1187624" y="6237312"/>
            <a:ext cx="1905000" cy="457200"/>
          </a:xfrm>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Tree>
    <p:extLst>
      <p:ext uri="{BB962C8B-B14F-4D97-AF65-F5344CB8AC3E}">
        <p14:creationId xmlns:p14="http://schemas.microsoft.com/office/powerpoint/2010/main" val="562968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40768"/>
            <a:ext cx="7772400" cy="4114800"/>
          </a:xfrm>
        </p:spPr>
        <p:txBody>
          <a:bodyPr/>
          <a:lstStyle/>
          <a:p>
            <a:pPr marL="0" indent="0" algn="ctr">
              <a:buFont typeface="Monotype Sorts" charset="0"/>
              <a:buNone/>
              <a:defRPr/>
            </a:pPr>
            <a:r>
              <a:rPr lang="en-US" sz="4000" b="1" dirty="0" smtClean="0"/>
              <a:t>Collaboration</a:t>
            </a:r>
          </a:p>
          <a:p>
            <a:pPr marL="0" indent="0" algn="ctr">
              <a:buFont typeface="Monotype Sorts" charset="0"/>
              <a:buNone/>
              <a:defRPr/>
            </a:pPr>
            <a:endParaRPr lang="en-US" sz="1600" dirty="0" smtClean="0"/>
          </a:p>
          <a:p>
            <a:pPr marL="0" indent="0" algn="ctr">
              <a:buNone/>
              <a:defRPr/>
            </a:pPr>
            <a:r>
              <a:rPr lang="en-US" sz="4000" dirty="0" smtClean="0"/>
              <a:t>   Two or more people working together towards shared goals.</a:t>
            </a:r>
          </a:p>
          <a:p>
            <a:pPr marL="0" indent="0" algn="r">
              <a:buNone/>
              <a:defRPr/>
            </a:pPr>
            <a:r>
              <a:rPr lang="en-US" sz="4000" dirty="0" smtClean="0"/>
              <a:t>- </a:t>
            </a:r>
            <a:r>
              <a:rPr lang="en-US" sz="2800" dirty="0" smtClean="0"/>
              <a:t>Ephraim Freed</a:t>
            </a:r>
          </a:p>
          <a:p>
            <a:pPr marL="0" indent="0" algn="ctr">
              <a:buFont typeface="Monotype Sorts" charset="0"/>
              <a:buNone/>
              <a:defRPr/>
            </a:pPr>
            <a:endParaRPr lang="en-US" sz="4000" dirty="0"/>
          </a:p>
        </p:txBody>
      </p:sp>
      <p:sp>
        <p:nvSpPr>
          <p:cNvPr id="4" name="Date Placeholder 3"/>
          <p:cNvSpPr>
            <a:spLocks noGrp="1"/>
          </p:cNvSpPr>
          <p:nvPr>
            <p:ph type="dt" sz="quarter" idx="10"/>
          </p:nvPr>
        </p:nvSpPr>
        <p:spPr>
          <a:xfrm>
            <a:off x="1187624" y="6237312"/>
            <a:ext cx="1905000" cy="457200"/>
          </a:xfrm>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dirty="0" smtClean="0"/>
              <a:t>Cheryl A Ewing Consulting</a:t>
            </a:r>
            <a:endParaRPr lang="en-US" dirty="0"/>
          </a:p>
        </p:txBody>
      </p:sp>
    </p:spTree>
    <p:extLst>
      <p:ext uri="{BB962C8B-B14F-4D97-AF65-F5344CB8AC3E}">
        <p14:creationId xmlns:p14="http://schemas.microsoft.com/office/powerpoint/2010/main" val="190569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496944" cy="4752528"/>
          </a:xfrm>
        </p:spPr>
        <p:txBody>
          <a:bodyPr/>
          <a:lstStyle/>
          <a:p>
            <a:pPr>
              <a:buFont typeface="Arial"/>
              <a:buChar char="•"/>
              <a:defRPr/>
            </a:pPr>
            <a:r>
              <a:rPr lang="en-US" sz="3600" dirty="0" smtClean="0"/>
              <a:t>Requires a team </a:t>
            </a:r>
            <a:r>
              <a:rPr lang="mr-IN" sz="3600" dirty="0" smtClean="0"/>
              <a:t>–</a:t>
            </a:r>
            <a:r>
              <a:rPr lang="en-US" sz="3600" dirty="0" smtClean="0"/>
              <a:t> usually a small team</a:t>
            </a:r>
          </a:p>
          <a:p>
            <a:pPr>
              <a:buFont typeface="Arial"/>
              <a:buChar char="•"/>
              <a:defRPr/>
            </a:pPr>
            <a:endParaRPr lang="en-US" sz="1000" dirty="0" smtClean="0"/>
          </a:p>
          <a:p>
            <a:pPr>
              <a:buFont typeface="Arial"/>
              <a:buChar char="•"/>
              <a:defRPr/>
            </a:pPr>
            <a:r>
              <a:rPr lang="en-US" sz="3600" dirty="0" smtClean="0"/>
              <a:t>Needs processes</a:t>
            </a:r>
          </a:p>
          <a:p>
            <a:pPr>
              <a:buFont typeface="Arial"/>
              <a:buChar char="•"/>
              <a:defRPr/>
            </a:pPr>
            <a:endParaRPr lang="en-US" sz="1000" dirty="0" smtClean="0"/>
          </a:p>
          <a:p>
            <a:pPr>
              <a:buFont typeface="Arial"/>
              <a:buChar char="•"/>
              <a:defRPr/>
            </a:pPr>
            <a:r>
              <a:rPr lang="en-US" sz="3600" dirty="0" smtClean="0"/>
              <a:t>Must have shared goals</a:t>
            </a:r>
          </a:p>
          <a:p>
            <a:pPr>
              <a:buFont typeface="Arial"/>
              <a:buChar char="•"/>
              <a:defRPr/>
            </a:pPr>
            <a:endParaRPr lang="en-US" sz="1000" dirty="0" smtClean="0"/>
          </a:p>
          <a:p>
            <a:pPr>
              <a:buFont typeface="Arial"/>
              <a:buChar char="•"/>
              <a:defRPr/>
            </a:pPr>
            <a:r>
              <a:rPr lang="en-US" sz="3600" dirty="0"/>
              <a:t>If goals are not </a:t>
            </a:r>
            <a:r>
              <a:rPr lang="en-US" sz="3600" dirty="0" smtClean="0"/>
              <a:t>clear and shared, </a:t>
            </a:r>
            <a:r>
              <a:rPr lang="en-US" sz="3600" dirty="0"/>
              <a:t>it is a partnership not a collaboration.</a:t>
            </a:r>
          </a:p>
          <a:p>
            <a:pPr>
              <a:buFont typeface="Arial"/>
              <a:buChar char="•"/>
              <a:defRPr/>
            </a:pPr>
            <a:endParaRPr lang="en-US" sz="3600" dirty="0" smtClean="0"/>
          </a:p>
          <a:p>
            <a:pPr marL="0" indent="0">
              <a:buNone/>
              <a:defRPr/>
            </a:pPr>
            <a:endParaRPr lang="en-US" sz="3600" dirty="0" smtClean="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Tree>
    <p:extLst>
      <p:ext uri="{BB962C8B-B14F-4D97-AF65-F5344CB8AC3E}">
        <p14:creationId xmlns:p14="http://schemas.microsoft.com/office/powerpoint/2010/main" val="3829929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496944" cy="4752528"/>
          </a:xfrm>
        </p:spPr>
        <p:txBody>
          <a:bodyPr/>
          <a:lstStyle/>
          <a:p>
            <a:pPr>
              <a:buFont typeface="Arial"/>
              <a:buChar char="•"/>
              <a:defRPr/>
            </a:pPr>
            <a:endParaRPr lang="en-US" sz="3600" dirty="0" smtClean="0"/>
          </a:p>
          <a:p>
            <a:pPr marL="0" indent="0">
              <a:buNone/>
              <a:defRPr/>
            </a:pPr>
            <a:endParaRPr lang="en-US" sz="3600" dirty="0" smtClean="0"/>
          </a:p>
        </p:txBody>
      </p:sp>
      <p:sp>
        <p:nvSpPr>
          <p:cNvPr id="4" name="Date Placeholder 3"/>
          <p:cNvSpPr>
            <a:spLocks noGrp="1"/>
          </p:cNvSpPr>
          <p:nvPr>
            <p:ph type="dt" sz="quarter" idx="10"/>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smtClean="0">
                <a:latin typeface="Verdana" charset="0"/>
              </a:rPr>
              <a:t>March 29, 2017</a:t>
            </a:r>
            <a:endParaRPr lang="en-US" altLang="en-US" sz="1400" dirty="0">
              <a:latin typeface="Verdana" charset="0"/>
            </a:endParaRPr>
          </a:p>
        </p:txBody>
      </p:sp>
      <p:sp>
        <p:nvSpPr>
          <p:cNvPr id="5" name="Footer Placeholder 4"/>
          <p:cNvSpPr>
            <a:spLocks noGrp="1"/>
          </p:cNvSpPr>
          <p:nvPr>
            <p:ph type="ftr" sz="quarter" idx="11"/>
          </p:nvPr>
        </p:nvSpPr>
        <p:spPr>
          <a:noFill/>
        </p:spPr>
        <p:txBody>
          <a:bodyPr/>
          <a:lstStyle/>
          <a:p>
            <a:pPr>
              <a:defRPr/>
            </a:pPr>
            <a:r>
              <a:rPr lang="en-US" smtClean="0"/>
              <a:t>Cheryl A Ewing Consulting</a:t>
            </a:r>
            <a:endParaRPr lang="en-US"/>
          </a:p>
        </p:txBody>
      </p:sp>
      <p:sp>
        <p:nvSpPr>
          <p:cNvPr id="2" name="TextBox 1"/>
          <p:cNvSpPr txBox="1"/>
          <p:nvPr/>
        </p:nvSpPr>
        <p:spPr>
          <a:xfrm>
            <a:off x="611560" y="548680"/>
            <a:ext cx="8136904" cy="6032420"/>
          </a:xfrm>
          <a:prstGeom prst="rect">
            <a:avLst/>
          </a:prstGeom>
          <a:noFill/>
        </p:spPr>
        <p:txBody>
          <a:bodyPr wrap="square" rtlCol="0">
            <a:spAutoFit/>
          </a:bodyPr>
          <a:lstStyle/>
          <a:p>
            <a:r>
              <a:rPr lang="en-US" sz="4000" b="1" dirty="0" smtClean="0"/>
              <a:t>The Road to a Collaboration</a:t>
            </a:r>
          </a:p>
          <a:p>
            <a:endParaRPr lang="en-US" dirty="0" smtClean="0"/>
          </a:p>
          <a:p>
            <a:pPr marL="342900" indent="-342900">
              <a:lnSpc>
                <a:spcPct val="150000"/>
              </a:lnSpc>
              <a:buFont typeface="Arial"/>
              <a:buChar char="•"/>
            </a:pPr>
            <a:r>
              <a:rPr lang="en-US" dirty="0"/>
              <a:t>Clear understanding of expected outcome</a:t>
            </a:r>
          </a:p>
          <a:p>
            <a:pPr marL="342900" indent="-342900">
              <a:lnSpc>
                <a:spcPct val="150000"/>
              </a:lnSpc>
              <a:buFont typeface="Arial"/>
              <a:buChar char="•"/>
            </a:pPr>
            <a:r>
              <a:rPr lang="en-US" dirty="0" smtClean="0"/>
              <a:t>Shared values</a:t>
            </a:r>
          </a:p>
          <a:p>
            <a:pPr marL="342900" indent="-342900">
              <a:lnSpc>
                <a:spcPct val="150000"/>
              </a:lnSpc>
              <a:buFont typeface="Arial"/>
              <a:buChar char="•"/>
            </a:pPr>
            <a:r>
              <a:rPr lang="en-US" dirty="0" smtClean="0"/>
              <a:t>Clear understanding of financial commitments</a:t>
            </a:r>
          </a:p>
          <a:p>
            <a:pPr marL="342900" indent="-342900">
              <a:lnSpc>
                <a:spcPct val="150000"/>
              </a:lnSpc>
              <a:buFont typeface="Arial"/>
              <a:buChar char="•"/>
            </a:pPr>
            <a:r>
              <a:rPr lang="en-US" dirty="0" smtClean="0"/>
              <a:t>Agreement to items that are “off the table”</a:t>
            </a:r>
          </a:p>
          <a:p>
            <a:pPr marL="342900" indent="-342900">
              <a:lnSpc>
                <a:spcPct val="150000"/>
              </a:lnSpc>
              <a:buFont typeface="Arial"/>
              <a:buChar char="•"/>
            </a:pPr>
            <a:r>
              <a:rPr lang="en-US" dirty="0" smtClean="0"/>
              <a:t>Process for managing dissent</a:t>
            </a:r>
          </a:p>
          <a:p>
            <a:pPr marL="342900" indent="-342900">
              <a:lnSpc>
                <a:spcPct val="150000"/>
              </a:lnSpc>
              <a:buFont typeface="Arial"/>
              <a:buChar char="•"/>
            </a:pPr>
            <a:r>
              <a:rPr lang="en-US" dirty="0" smtClean="0"/>
              <a:t>Complete buy-in from participating organizations</a:t>
            </a:r>
          </a:p>
          <a:p>
            <a:pPr marL="342900" indent="-342900">
              <a:lnSpc>
                <a:spcPct val="150000"/>
              </a:lnSpc>
              <a:buFont typeface="Arial"/>
              <a:buChar char="•"/>
            </a:pPr>
            <a:r>
              <a:rPr lang="en-US" dirty="0" smtClean="0"/>
              <a:t>Participants willing to lose a little for an ultimate gain</a:t>
            </a:r>
          </a:p>
          <a:p>
            <a:pPr marL="342900" indent="-342900">
              <a:lnSpc>
                <a:spcPct val="150000"/>
              </a:lnSpc>
              <a:buFont typeface="Arial"/>
              <a:buChar char="•"/>
            </a:pPr>
            <a:r>
              <a:rPr lang="en-US" dirty="0" smtClean="0"/>
              <a:t>Visionaries</a:t>
            </a:r>
          </a:p>
          <a:p>
            <a:pPr>
              <a:lnSpc>
                <a:spcPct val="150000"/>
              </a:lnSpc>
            </a:pPr>
            <a:endParaRPr lang="en-US" dirty="0"/>
          </a:p>
        </p:txBody>
      </p:sp>
    </p:spTree>
    <p:extLst>
      <p:ext uri="{BB962C8B-B14F-4D97-AF65-F5344CB8AC3E}">
        <p14:creationId xmlns:p14="http://schemas.microsoft.com/office/powerpoint/2010/main" val="2705949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Fountain">
  <a:themeElements>
    <a:clrScheme name="">
      <a:dk1>
        <a:srgbClr val="003366"/>
      </a:dk1>
      <a:lt1>
        <a:srgbClr val="FFFF66"/>
      </a:lt1>
      <a:dk2>
        <a:srgbClr val="FFCC66"/>
      </a:dk2>
      <a:lt2>
        <a:srgbClr val="FFFF66"/>
      </a:lt2>
      <a:accent1>
        <a:srgbClr val="3366CC"/>
      </a:accent1>
      <a:accent2>
        <a:srgbClr val="CA314F"/>
      </a:accent2>
      <a:accent3>
        <a:srgbClr val="FFE2B8"/>
      </a:accent3>
      <a:accent4>
        <a:srgbClr val="DADA56"/>
      </a:accent4>
      <a:accent5>
        <a:srgbClr val="ADB8E2"/>
      </a:accent5>
      <a:accent6>
        <a:srgbClr val="B72B47"/>
      </a:accent6>
      <a:hlink>
        <a:srgbClr val="66CCFF"/>
      </a:hlink>
      <a:folHlink>
        <a:srgbClr val="FFE701"/>
      </a:folHlink>
    </a:clrScheme>
    <a:fontScheme name="Light Fountain">
      <a:majorFont>
        <a:latin typeface="Verdan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Light Fountain 1">
        <a:dk1>
          <a:srgbClr val="003366"/>
        </a:dk1>
        <a:lt1>
          <a:srgbClr val="FFFF66"/>
        </a:lt1>
        <a:dk2>
          <a:srgbClr val="B9152F"/>
        </a:dk2>
        <a:lt2>
          <a:srgbClr val="FFFF66"/>
        </a:lt2>
        <a:accent1>
          <a:srgbClr val="3366CC"/>
        </a:accent1>
        <a:accent2>
          <a:srgbClr val="CA314F"/>
        </a:accent2>
        <a:accent3>
          <a:srgbClr val="D9AAAD"/>
        </a:accent3>
        <a:accent4>
          <a:srgbClr val="DADA56"/>
        </a:accent4>
        <a:accent5>
          <a:srgbClr val="ADB8E2"/>
        </a:accent5>
        <a:accent6>
          <a:srgbClr val="B72B47"/>
        </a:accent6>
        <a:hlink>
          <a:srgbClr val="66CCFF"/>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2004:Templates:Presentations:Designs:Light Fountain</Template>
  <TotalTime>21091</TotalTime>
  <Words>1941</Words>
  <Application>Microsoft Macintosh PowerPoint</Application>
  <PresentationFormat>On-screen Show (4:3)</PresentationFormat>
  <Paragraphs>386</Paragraphs>
  <Slides>50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Calibri</vt:lpstr>
      <vt:lpstr>Monotype Sorts</vt:lpstr>
      <vt:lpstr>ＭＳ Ｐゴシック</vt:lpstr>
      <vt:lpstr>Verdana</vt:lpstr>
      <vt:lpstr>Arial</vt:lpstr>
      <vt:lpstr>Light Fountain</vt:lpstr>
      <vt:lpstr>Collaboration </vt:lpstr>
      <vt:lpstr>Reminders:</vt:lpstr>
      <vt:lpstr>Goal:</vt:lpstr>
      <vt:lpstr>PowerPoint Presentation</vt:lpstr>
      <vt:lpstr>PowerPoint Presentation</vt:lpstr>
      <vt:lpstr>PowerPoint Presentation</vt:lpstr>
      <vt:lpstr>PowerPoint Presentation</vt:lpstr>
      <vt:lpstr>PowerPoint Presentation</vt:lpstr>
      <vt:lpstr>PowerPoint Presentation</vt:lpstr>
      <vt:lpstr>Case Study A</vt:lpstr>
      <vt:lpstr>  Poll:  </vt:lpstr>
      <vt:lpstr>Case Study A</vt:lpstr>
      <vt:lpstr>Case Study A</vt:lpstr>
      <vt:lpstr>Case Study A</vt:lpstr>
      <vt:lpstr>Case Study A</vt:lpstr>
      <vt:lpstr>Case Study A</vt:lpstr>
      <vt:lpstr>Case Study A</vt:lpstr>
      <vt:lpstr>Case Study A</vt:lpstr>
      <vt:lpstr>Case Study A</vt:lpstr>
      <vt:lpstr>PowerPoint Presentation</vt:lpstr>
      <vt:lpstr>PowerPoint Presentation</vt:lpstr>
      <vt:lpstr>Case Study B</vt:lpstr>
      <vt:lpstr>  Poll:  </vt:lpstr>
      <vt:lpstr>Case Study B</vt:lpstr>
      <vt:lpstr>Case Study B</vt:lpstr>
      <vt:lpstr>Case Study B</vt:lpstr>
      <vt:lpstr>Case Study B</vt:lpstr>
      <vt:lpstr>Case Study B</vt:lpstr>
      <vt:lpstr>Case Study B</vt:lpstr>
      <vt:lpstr>Case Study B</vt:lpstr>
      <vt:lpstr>Case Study B</vt:lpstr>
      <vt:lpstr>Case Study B</vt:lpstr>
      <vt:lpstr>PowerPoint Presentation</vt:lpstr>
      <vt:lpstr>PowerPoint Presentation</vt:lpstr>
      <vt:lpstr>PowerPoint Presentation</vt:lpstr>
      <vt:lpstr>Case Study C</vt:lpstr>
      <vt:lpstr>Case Study C</vt:lpstr>
      <vt:lpstr>Case Study C</vt:lpstr>
      <vt:lpstr>Case Study C</vt:lpstr>
      <vt:lpstr>Case Study C</vt:lpstr>
      <vt:lpstr>Case Study C</vt:lpstr>
      <vt:lpstr>PowerPoint Presentation</vt:lpstr>
      <vt:lpstr> How does this relate to Festivals?</vt:lpstr>
      <vt:lpstr>PowerPoint Presentation</vt:lpstr>
      <vt:lpstr>PowerPoint Presentation</vt:lpstr>
      <vt:lpstr>In Conclusion</vt:lpstr>
      <vt:lpstr>PowerPoint Presentation</vt:lpstr>
      <vt:lpstr>Resources</vt:lpstr>
      <vt:lpstr>Tell us what you think!</vt:lpstr>
      <vt:lpstr>next: DIGITAL MARKETING</vt:lpstr>
    </vt:vector>
  </TitlesOfParts>
  <Company>Cheryl A. Ewing</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Touring Beyond Your Region</dc:title>
  <dc:creator>Cheryl Ewing</dc:creator>
  <cp:lastModifiedBy>Microsoft Office User</cp:lastModifiedBy>
  <cp:revision>201</cp:revision>
  <dcterms:created xsi:type="dcterms:W3CDTF">2012-02-06T02:12:40Z</dcterms:created>
  <dcterms:modified xsi:type="dcterms:W3CDTF">2017-03-28T06:37:57Z</dcterms:modified>
</cp:coreProperties>
</file>