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30"/>
  </p:notesMasterIdLst>
  <p:handoutMasterIdLst>
    <p:handoutMasterId r:id="rId31"/>
  </p:handoutMasterIdLst>
  <p:sldIdLst>
    <p:sldId id="256" r:id="rId2"/>
    <p:sldId id="273" r:id="rId3"/>
    <p:sldId id="257" r:id="rId4"/>
    <p:sldId id="258" r:id="rId5"/>
    <p:sldId id="303" r:id="rId6"/>
    <p:sldId id="320" r:id="rId7"/>
    <p:sldId id="321" r:id="rId8"/>
    <p:sldId id="322" r:id="rId9"/>
    <p:sldId id="319" r:id="rId10"/>
    <p:sldId id="294" r:id="rId11"/>
    <p:sldId id="293" r:id="rId12"/>
    <p:sldId id="288" r:id="rId13"/>
    <p:sldId id="323" r:id="rId14"/>
    <p:sldId id="324" r:id="rId15"/>
    <p:sldId id="329" r:id="rId16"/>
    <p:sldId id="330" r:id="rId17"/>
    <p:sldId id="325" r:id="rId18"/>
    <p:sldId id="326" r:id="rId19"/>
    <p:sldId id="327" r:id="rId20"/>
    <p:sldId id="328" r:id="rId21"/>
    <p:sldId id="331" r:id="rId22"/>
    <p:sldId id="300" r:id="rId23"/>
    <p:sldId id="332" r:id="rId24"/>
    <p:sldId id="333" r:id="rId25"/>
    <p:sldId id="272" r:id="rId26"/>
    <p:sldId id="271" r:id="rId27"/>
    <p:sldId id="291" r:id="rId28"/>
    <p:sldId id="334"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0"/>
  </p:normalViewPr>
  <p:slideViewPr>
    <p:cSldViewPr>
      <p:cViewPr varScale="1">
        <p:scale>
          <a:sx n="92" d="100"/>
          <a:sy n="92" d="100"/>
        </p:scale>
        <p:origin x="166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A491BF97-B1F3-394E-8D27-F76FA40EB417}" type="datetime1">
              <a:rPr lang="en-US" altLang="en-US"/>
              <a:pPr/>
              <a:t>3/6/17</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5455304-8B2A-7841-9B68-7CB425762D7A}" type="slidenum">
              <a:rPr lang="en-US" altLang="en-US"/>
              <a:pPr/>
              <a:t>‹#›</a:t>
            </a:fld>
            <a:endParaRPr lang="en-US" altLang="en-US"/>
          </a:p>
        </p:txBody>
      </p:sp>
    </p:spTree>
    <p:extLst>
      <p:ext uri="{BB962C8B-B14F-4D97-AF65-F5344CB8AC3E}">
        <p14:creationId xmlns:p14="http://schemas.microsoft.com/office/powerpoint/2010/main" val="21433275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30723" name="Rectangle 3"/>
          <p:cNvSpPr>
            <a:spLocks noGrp="1" noChangeArrowheads="1"/>
          </p:cNvSpPr>
          <p:nvPr>
            <p:ph type="dt" idx="1"/>
          </p:nvPr>
        </p:nvSpPr>
        <p:spPr bwMode="auto">
          <a:xfrm>
            <a:off x="388620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F6952FBB-159C-F646-BDE5-CE416B3A7446}" type="datetime1">
              <a:rPr lang="en-US" altLang="en-US"/>
              <a:pPr/>
              <a:t>3/6/17</a:t>
            </a:fld>
            <a:endParaRPr lang="en-US" alt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307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680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307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349B278-D28D-2645-A466-CF5D4C80687F}" type="slidenum">
              <a:rPr lang="en-US" altLang="en-US"/>
              <a:pPr/>
              <a:t>‹#›</a:t>
            </a:fld>
            <a:endParaRPr lang="en-US" altLang="en-US"/>
          </a:p>
        </p:txBody>
      </p:sp>
    </p:spTree>
    <p:extLst>
      <p:ext uri="{BB962C8B-B14F-4D97-AF65-F5344CB8AC3E}">
        <p14:creationId xmlns:p14="http://schemas.microsoft.com/office/powerpoint/2010/main" val="5851986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Calibri" charset="0"/>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charset="0"/>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Calibri" charset="0"/>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Calibri" charset="0"/>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Calibri"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1015757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3795"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594887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12</a:t>
            </a:fld>
            <a:endParaRPr lang="en-US" altLang="en-US"/>
          </a:p>
        </p:txBody>
      </p:sp>
    </p:spTree>
    <p:extLst>
      <p:ext uri="{BB962C8B-B14F-4D97-AF65-F5344CB8AC3E}">
        <p14:creationId xmlns:p14="http://schemas.microsoft.com/office/powerpoint/2010/main" val="4257560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13</a:t>
            </a:fld>
            <a:endParaRPr lang="en-US" altLang="en-US"/>
          </a:p>
        </p:txBody>
      </p:sp>
    </p:spTree>
    <p:extLst>
      <p:ext uri="{BB962C8B-B14F-4D97-AF65-F5344CB8AC3E}">
        <p14:creationId xmlns:p14="http://schemas.microsoft.com/office/powerpoint/2010/main" val="4257560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14</a:t>
            </a:fld>
            <a:endParaRPr lang="en-US" altLang="en-US"/>
          </a:p>
        </p:txBody>
      </p:sp>
    </p:spTree>
    <p:extLst>
      <p:ext uri="{BB962C8B-B14F-4D97-AF65-F5344CB8AC3E}">
        <p14:creationId xmlns:p14="http://schemas.microsoft.com/office/powerpoint/2010/main" val="4257560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15</a:t>
            </a:fld>
            <a:endParaRPr lang="en-US" altLang="en-US"/>
          </a:p>
        </p:txBody>
      </p:sp>
    </p:spTree>
    <p:extLst>
      <p:ext uri="{BB962C8B-B14F-4D97-AF65-F5344CB8AC3E}">
        <p14:creationId xmlns:p14="http://schemas.microsoft.com/office/powerpoint/2010/main" val="4257560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16</a:t>
            </a:fld>
            <a:endParaRPr lang="en-US" altLang="en-US"/>
          </a:p>
        </p:txBody>
      </p:sp>
    </p:spTree>
    <p:extLst>
      <p:ext uri="{BB962C8B-B14F-4D97-AF65-F5344CB8AC3E}">
        <p14:creationId xmlns:p14="http://schemas.microsoft.com/office/powerpoint/2010/main" val="42575603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materials can be included within the risk management plan, the volunteer manual or can be a separate document </a:t>
            </a: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17</a:t>
            </a:fld>
            <a:endParaRPr lang="en-US" altLang="en-US"/>
          </a:p>
        </p:txBody>
      </p:sp>
    </p:spTree>
    <p:extLst>
      <p:ext uri="{BB962C8B-B14F-4D97-AF65-F5344CB8AC3E}">
        <p14:creationId xmlns:p14="http://schemas.microsoft.com/office/powerpoint/2010/main" val="4257560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materials can be included within the risk management plan, the volunteer manual or </a:t>
            </a:r>
            <a:r>
              <a:rPr lang="en-US" baseline="0" smtClean="0"/>
              <a:t>can be </a:t>
            </a:r>
            <a:r>
              <a:rPr lang="en-US" baseline="0" dirty="0" smtClean="0"/>
              <a:t>a separate document </a:t>
            </a: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18</a:t>
            </a:fld>
            <a:endParaRPr lang="en-US" altLang="en-US"/>
          </a:p>
        </p:txBody>
      </p:sp>
    </p:spTree>
    <p:extLst>
      <p:ext uri="{BB962C8B-B14F-4D97-AF65-F5344CB8AC3E}">
        <p14:creationId xmlns:p14="http://schemas.microsoft.com/office/powerpoint/2010/main" val="42575603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materials can be included within the risk management plan, the volunteer manual or can be a separate document </a:t>
            </a:r>
          </a:p>
          <a:p>
            <a:r>
              <a:rPr lang="en-US" baseline="0" dirty="0" smtClean="0"/>
              <a:t>In the case of internal staff/volunteer change, it is possible to ‘rehire’ a volunteer deemed unacceptable to the organization.</a:t>
            </a: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19</a:t>
            </a:fld>
            <a:endParaRPr lang="en-US" altLang="en-US"/>
          </a:p>
        </p:txBody>
      </p:sp>
    </p:spTree>
    <p:extLst>
      <p:ext uri="{BB962C8B-B14F-4D97-AF65-F5344CB8AC3E}">
        <p14:creationId xmlns:p14="http://schemas.microsoft.com/office/powerpoint/2010/main" val="42575603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materials can be included within the risk management plan, the volunteer manual or can be a separate document </a:t>
            </a:r>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20</a:t>
            </a:fld>
            <a:endParaRPr lang="en-US" altLang="en-US"/>
          </a:p>
        </p:txBody>
      </p:sp>
    </p:spTree>
    <p:extLst>
      <p:ext uri="{BB962C8B-B14F-4D97-AF65-F5344CB8AC3E}">
        <p14:creationId xmlns:p14="http://schemas.microsoft.com/office/powerpoint/2010/main" val="4257560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771" name="Rectangle 3"/>
          <p:cNvSpPr>
            <a:spLocks noGrp="1" noChangeArrowheads="1"/>
          </p:cNvSpPr>
          <p:nvPr>
            <p:ph type="body" idx="1"/>
          </p:nvPr>
        </p:nvSpPr>
        <p:spPr/>
        <p:txBody>
          <a:bodyPr/>
          <a:lstStyle/>
          <a:p>
            <a:pPr eaLnBrk="1" hangingPunct="1"/>
            <a:r>
              <a:rPr lang="en-US" altLang="en-US">
                <a:ea typeface="ＭＳ Ｐゴシック" charset="-128"/>
              </a:rPr>
              <a:t>Don’t wait for questions, I will answer as they appear unless they will be covered later. </a:t>
            </a:r>
          </a:p>
          <a:p>
            <a:pPr eaLnBrk="1" hangingPunct="1"/>
            <a:endParaRPr lang="en-US" altLang="en-US">
              <a:ea typeface="ＭＳ Ｐゴシック" charset="-128"/>
            </a:endParaRPr>
          </a:p>
          <a:p>
            <a:pPr eaLnBrk="1" hangingPunct="1"/>
            <a:r>
              <a:rPr lang="en-US" altLang="en-US">
                <a:ea typeface="ＭＳ Ｐゴシック" charset="-128"/>
              </a:rPr>
              <a:t>This presentation will be available as a download. </a:t>
            </a:r>
          </a:p>
        </p:txBody>
      </p:sp>
    </p:spTree>
    <p:extLst>
      <p:ext uri="{BB962C8B-B14F-4D97-AF65-F5344CB8AC3E}">
        <p14:creationId xmlns:p14="http://schemas.microsoft.com/office/powerpoint/2010/main" val="14871958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materials can be included within the risk management plan, the volunteer manual or can be a separate document </a:t>
            </a:r>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21</a:t>
            </a:fld>
            <a:endParaRPr lang="en-US" altLang="en-US"/>
          </a:p>
        </p:txBody>
      </p:sp>
    </p:spTree>
    <p:extLst>
      <p:ext uri="{BB962C8B-B14F-4D97-AF65-F5344CB8AC3E}">
        <p14:creationId xmlns:p14="http://schemas.microsoft.com/office/powerpoint/2010/main" val="4257560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22</a:t>
            </a:fld>
            <a:endParaRPr lang="en-US" altLang="en-US"/>
          </a:p>
        </p:txBody>
      </p:sp>
    </p:spTree>
    <p:extLst>
      <p:ext uri="{BB962C8B-B14F-4D97-AF65-F5344CB8AC3E}">
        <p14:creationId xmlns:p14="http://schemas.microsoft.com/office/powerpoint/2010/main" val="42575603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23</a:t>
            </a:fld>
            <a:endParaRPr lang="en-US" altLang="en-US"/>
          </a:p>
        </p:txBody>
      </p:sp>
    </p:spTree>
    <p:extLst>
      <p:ext uri="{BB962C8B-B14F-4D97-AF65-F5344CB8AC3E}">
        <p14:creationId xmlns:p14="http://schemas.microsoft.com/office/powerpoint/2010/main" val="4257560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24</a:t>
            </a:fld>
            <a:endParaRPr lang="en-US" altLang="en-US"/>
          </a:p>
        </p:txBody>
      </p:sp>
    </p:spTree>
    <p:extLst>
      <p:ext uri="{BB962C8B-B14F-4D97-AF65-F5344CB8AC3E}">
        <p14:creationId xmlns:p14="http://schemas.microsoft.com/office/powerpoint/2010/main" val="42575603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8131" name="Rectangle 3"/>
          <p:cNvSpPr>
            <a:spLocks noGrp="1" noChangeArrowheads="1"/>
          </p:cNvSpPr>
          <p:nvPr>
            <p:ph type="body" idx="1"/>
          </p:nvPr>
        </p:nvSpPr>
        <p:spPr/>
        <p:txBody>
          <a:bodyPr/>
          <a:lstStyle/>
          <a:p>
            <a:pPr eaLnBrk="1" hangingPunct="1">
              <a:defRPr/>
            </a:pPr>
            <a:r>
              <a:rPr lang="en-US" dirty="0" smtClean="0"/>
              <a:t>Insurance companies want to know that you are thinking in a proactive way. Demonstrating that you take risk</a:t>
            </a:r>
            <a:r>
              <a:rPr lang="en-US" baseline="0" dirty="0" smtClean="0"/>
              <a:t> seriously, have procedures in place and review annually demonstrates a state of care that could become important. </a:t>
            </a:r>
            <a:endParaRPr lang="en-US" dirty="0" smtClean="0"/>
          </a:p>
        </p:txBody>
      </p:sp>
    </p:spTree>
    <p:extLst>
      <p:ext uri="{BB962C8B-B14F-4D97-AF65-F5344CB8AC3E}">
        <p14:creationId xmlns:p14="http://schemas.microsoft.com/office/powerpoint/2010/main" val="8633505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7107"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759918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771" name="Rectangle 3"/>
          <p:cNvSpPr>
            <a:spLocks noGrp="1" noChangeArrowheads="1"/>
          </p:cNvSpPr>
          <p:nvPr>
            <p:ph type="body" idx="1"/>
          </p:nvPr>
        </p:nvSpPr>
        <p:spPr/>
        <p:txBody>
          <a:bodyPr/>
          <a:lstStyle/>
          <a:p>
            <a:pPr eaLnBrk="1" hangingPunct="1">
              <a:defRPr/>
            </a:pPr>
            <a:endParaRPr lang="en-US" dirty="0" smtClean="0"/>
          </a:p>
        </p:txBody>
      </p:sp>
    </p:spTree>
    <p:extLst>
      <p:ext uri="{BB962C8B-B14F-4D97-AF65-F5344CB8AC3E}">
        <p14:creationId xmlns:p14="http://schemas.microsoft.com/office/powerpoint/2010/main" val="738180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3795"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594887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Having a process</a:t>
            </a:r>
            <a:r>
              <a:rPr lang="en-US" baseline="0" dirty="0" smtClean="0"/>
              <a:t> for identifying risk and then addressing the issues </a:t>
            </a:r>
          </a:p>
          <a:p>
            <a:pPr marL="171450" indent="-171450">
              <a:buFont typeface="Arial"/>
              <a:buChar char="•"/>
            </a:pPr>
            <a:r>
              <a:rPr lang="en-US" baseline="0" dirty="0" smtClean="0"/>
              <a:t>Insurance</a:t>
            </a:r>
          </a:p>
          <a:p>
            <a:pPr marL="171450" indent="-171450">
              <a:buFont typeface="Arial"/>
              <a:buChar char="•"/>
            </a:pPr>
            <a:endParaRPr lang="en-US" baseline="0" dirty="0" smtClean="0"/>
          </a:p>
          <a:p>
            <a:pPr marL="171450" indent="-171450">
              <a:buFont typeface="Arial"/>
              <a:buChar char="•"/>
            </a:pPr>
            <a:r>
              <a:rPr lang="en-US" baseline="0" dirty="0" smtClean="0"/>
              <a:t>What happens if?  There is a power outage, lost child, the knowledgeable person is offsite</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5</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Having a process</a:t>
            </a:r>
            <a:r>
              <a:rPr lang="en-US" baseline="0" dirty="0" smtClean="0"/>
              <a:t> for identifying risk and then addressing the issues </a:t>
            </a:r>
          </a:p>
          <a:p>
            <a:pPr marL="171450" indent="-171450">
              <a:buFont typeface="Arial"/>
              <a:buChar char="•"/>
            </a:pPr>
            <a:r>
              <a:rPr lang="en-US" baseline="0" dirty="0" smtClean="0"/>
              <a:t>Insurance</a:t>
            </a:r>
          </a:p>
          <a:p>
            <a:pPr marL="171450" indent="-171450">
              <a:buFont typeface="Arial"/>
              <a:buChar char="•"/>
            </a:pPr>
            <a:endParaRPr lang="en-US" baseline="0" dirty="0" smtClean="0"/>
          </a:p>
          <a:p>
            <a:pPr marL="171450" indent="-171450">
              <a:buFont typeface="Arial"/>
              <a:buChar char="•"/>
            </a:pPr>
            <a:r>
              <a:rPr lang="en-US" baseline="0" dirty="0" smtClean="0"/>
              <a:t>What happens if?  There is a power outage, lost child, the knowledgeable person </a:t>
            </a:r>
            <a:r>
              <a:rPr lang="en-US" baseline="0" smtClean="0"/>
              <a:t>is offsite</a:t>
            </a:r>
            <a:endParaRPr lang="en-US" baseline="0" dirty="0" smtClean="0"/>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6</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Having a process</a:t>
            </a:r>
            <a:r>
              <a:rPr lang="en-US" baseline="0" dirty="0" smtClean="0"/>
              <a:t> for identifying risk and then addressing the issues </a:t>
            </a:r>
          </a:p>
          <a:p>
            <a:pPr marL="171450" indent="-171450">
              <a:buFont typeface="Arial"/>
              <a:buChar char="•"/>
            </a:pPr>
            <a:r>
              <a:rPr lang="en-US" baseline="0" dirty="0" smtClean="0"/>
              <a:t>Insurance</a:t>
            </a:r>
          </a:p>
          <a:p>
            <a:pPr marL="171450" indent="-171450">
              <a:buFont typeface="Arial"/>
              <a:buChar char="•"/>
            </a:pPr>
            <a:endParaRPr lang="en-US" baseline="0" dirty="0" smtClean="0"/>
          </a:p>
          <a:p>
            <a:pPr marL="171450" indent="-171450">
              <a:buFont typeface="Arial"/>
              <a:buChar char="•"/>
            </a:pPr>
            <a:r>
              <a:rPr lang="en-US" baseline="0" dirty="0" smtClean="0"/>
              <a:t>What happens if?  There is a power outage, lost child, the knowledgeable person </a:t>
            </a:r>
            <a:r>
              <a:rPr lang="en-US" baseline="0" smtClean="0"/>
              <a:t>is offsite</a:t>
            </a:r>
            <a:endParaRPr lang="en-US" baseline="0" dirty="0" smtClean="0"/>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7</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8</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Having a process</a:t>
            </a:r>
            <a:r>
              <a:rPr lang="en-US" baseline="0" dirty="0" smtClean="0"/>
              <a:t> for identifying risk and then addressing the issues </a:t>
            </a:r>
          </a:p>
          <a:p>
            <a:pPr marL="171450" indent="-171450">
              <a:buFont typeface="Arial"/>
              <a:buChar char="•"/>
            </a:pPr>
            <a:r>
              <a:rPr lang="en-US" baseline="0" dirty="0" smtClean="0"/>
              <a:t>Insurance</a:t>
            </a:r>
          </a:p>
          <a:p>
            <a:pPr marL="171450" indent="-171450">
              <a:buFont typeface="Arial"/>
              <a:buChar char="•"/>
            </a:pPr>
            <a:r>
              <a:rPr lang="en-US" baseline="0" dirty="0" smtClean="0"/>
              <a:t>Provides the template for a plan</a:t>
            </a:r>
          </a:p>
          <a:p>
            <a:pPr marL="0" indent="0">
              <a:buFont typeface="Arial"/>
              <a:buNone/>
            </a:pPr>
            <a:r>
              <a:rPr lang="en-US" baseline="0" dirty="0" smtClean="0"/>
              <a:t>Have fun! </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9</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1752600"/>
            <a:ext cx="7772400" cy="1676400"/>
          </a:xfrm>
          <a:effectLst>
            <a:outerShdw blurRad="38100" dist="25398" dir="2700000" algn="ctr" rotWithShape="0">
              <a:schemeClr val="bg2">
                <a:alpha val="99962"/>
              </a:schemeClr>
            </a:outerShdw>
          </a:effectLst>
        </p:spPr>
        <p:txBody>
          <a:bodyPr/>
          <a:lstStyle>
            <a:lvl1pPr>
              <a:defRPr sz="4800"/>
            </a:lvl1pPr>
          </a:lstStyle>
          <a:p>
            <a:pPr lvl="0"/>
            <a:r>
              <a:rPr lang="en-US" noProof="0" smtClean="0"/>
              <a:t>Click to edit Master title style</a:t>
            </a:r>
          </a:p>
        </p:txBody>
      </p:sp>
      <p:sp>
        <p:nvSpPr>
          <p:cNvPr id="18435" name="Rectangle 3"/>
          <p:cNvSpPr>
            <a:spLocks noGrp="1" noChangeArrowheads="1"/>
          </p:cNvSpPr>
          <p:nvPr>
            <p:ph type="subTitle" idx="1"/>
          </p:nvPr>
        </p:nvSpPr>
        <p:spPr>
          <a:xfrm>
            <a:off x="1371600" y="3886200"/>
            <a:ext cx="6400800" cy="1752600"/>
          </a:xfrm>
        </p:spPr>
        <p:txBody>
          <a:bodyPr/>
          <a:lstStyle>
            <a:lvl1pPr marL="0" indent="0" algn="ctr">
              <a:buFont typeface="Monotype Sorts" charset="0"/>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r>
              <a:rPr lang="en-CA" altLang="en-US"/>
              <a:t>January 27,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6" name="Rectangle 6"/>
          <p:cNvSpPr>
            <a:spLocks noGrp="1" noChangeArrowheads="1"/>
          </p:cNvSpPr>
          <p:nvPr>
            <p:ph type="sldNum" sz="quarter" idx="12"/>
          </p:nvPr>
        </p:nvSpPr>
        <p:spPr>
          <a:ln/>
        </p:spPr>
        <p:txBody>
          <a:bodyPr/>
          <a:lstStyle>
            <a:lvl1pPr>
              <a:defRPr/>
            </a:lvl1pPr>
          </a:lstStyle>
          <a:p>
            <a:fld id="{CF6C7F6F-ABCD-704F-B723-B77E2EC347ED}" type="slidenum">
              <a:rPr lang="en-US" altLang="en-US"/>
              <a:pPr/>
              <a:t>‹#›</a:t>
            </a:fld>
            <a:endParaRPr lang="en-US" altLang="en-US"/>
          </a:p>
        </p:txBody>
      </p:sp>
    </p:spTree>
    <p:extLst>
      <p:ext uri="{BB962C8B-B14F-4D97-AF65-F5344CB8AC3E}">
        <p14:creationId xmlns:p14="http://schemas.microsoft.com/office/powerpoint/2010/main" val="1590748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CA" altLang="en-US"/>
              <a:t>January 27,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6" name="Rectangle 6"/>
          <p:cNvSpPr>
            <a:spLocks noGrp="1" noChangeArrowheads="1"/>
          </p:cNvSpPr>
          <p:nvPr>
            <p:ph type="sldNum" sz="quarter" idx="12"/>
          </p:nvPr>
        </p:nvSpPr>
        <p:spPr>
          <a:ln/>
        </p:spPr>
        <p:txBody>
          <a:bodyPr/>
          <a:lstStyle>
            <a:lvl1pPr>
              <a:defRPr/>
            </a:lvl1pPr>
          </a:lstStyle>
          <a:p>
            <a:fld id="{17A0B6FF-35F3-2B44-8437-2B9041DE0E54}" type="slidenum">
              <a:rPr lang="en-US" altLang="en-US"/>
              <a:pPr/>
              <a:t>‹#›</a:t>
            </a:fld>
            <a:endParaRPr lang="en-US" altLang="en-US"/>
          </a:p>
        </p:txBody>
      </p:sp>
    </p:spTree>
    <p:extLst>
      <p:ext uri="{BB962C8B-B14F-4D97-AF65-F5344CB8AC3E}">
        <p14:creationId xmlns:p14="http://schemas.microsoft.com/office/powerpoint/2010/main" val="2048557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CA" altLang="en-US"/>
              <a:t>January 27,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6" name="Rectangle 6"/>
          <p:cNvSpPr>
            <a:spLocks noGrp="1" noChangeArrowheads="1"/>
          </p:cNvSpPr>
          <p:nvPr>
            <p:ph type="sldNum" sz="quarter" idx="12"/>
          </p:nvPr>
        </p:nvSpPr>
        <p:spPr>
          <a:ln/>
        </p:spPr>
        <p:txBody>
          <a:bodyPr/>
          <a:lstStyle>
            <a:lvl1pPr>
              <a:defRPr/>
            </a:lvl1pPr>
          </a:lstStyle>
          <a:p>
            <a:fld id="{F93EB786-09FC-2944-A1E0-74A5C95933D1}" type="slidenum">
              <a:rPr lang="en-US" altLang="en-US"/>
              <a:pPr/>
              <a:t>‹#›</a:t>
            </a:fld>
            <a:endParaRPr lang="en-US" altLang="en-US"/>
          </a:p>
        </p:txBody>
      </p:sp>
    </p:spTree>
    <p:extLst>
      <p:ext uri="{BB962C8B-B14F-4D97-AF65-F5344CB8AC3E}">
        <p14:creationId xmlns:p14="http://schemas.microsoft.com/office/powerpoint/2010/main" val="1645082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CA" altLang="en-US"/>
              <a:t>January 27,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6" name="Rectangle 6"/>
          <p:cNvSpPr>
            <a:spLocks noGrp="1" noChangeArrowheads="1"/>
          </p:cNvSpPr>
          <p:nvPr>
            <p:ph type="sldNum" sz="quarter" idx="12"/>
          </p:nvPr>
        </p:nvSpPr>
        <p:spPr>
          <a:ln/>
        </p:spPr>
        <p:txBody>
          <a:bodyPr/>
          <a:lstStyle>
            <a:lvl1pPr>
              <a:defRPr/>
            </a:lvl1pPr>
          </a:lstStyle>
          <a:p>
            <a:fld id="{8D9D7B4E-F734-4949-9120-1B303F502BFF}" type="slidenum">
              <a:rPr lang="en-US" altLang="en-US"/>
              <a:pPr/>
              <a:t>‹#›</a:t>
            </a:fld>
            <a:endParaRPr lang="en-US" altLang="en-US"/>
          </a:p>
        </p:txBody>
      </p:sp>
    </p:spTree>
    <p:extLst>
      <p:ext uri="{BB962C8B-B14F-4D97-AF65-F5344CB8AC3E}">
        <p14:creationId xmlns:p14="http://schemas.microsoft.com/office/powerpoint/2010/main" val="1690084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CA" altLang="en-US"/>
              <a:t>January 27,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6" name="Rectangle 6"/>
          <p:cNvSpPr>
            <a:spLocks noGrp="1" noChangeArrowheads="1"/>
          </p:cNvSpPr>
          <p:nvPr>
            <p:ph type="sldNum" sz="quarter" idx="12"/>
          </p:nvPr>
        </p:nvSpPr>
        <p:spPr>
          <a:ln/>
        </p:spPr>
        <p:txBody>
          <a:bodyPr/>
          <a:lstStyle>
            <a:lvl1pPr>
              <a:defRPr/>
            </a:lvl1pPr>
          </a:lstStyle>
          <a:p>
            <a:fld id="{21259D2F-9FEC-6C4E-AF8A-877AD4B1B511}" type="slidenum">
              <a:rPr lang="en-US" altLang="en-US"/>
              <a:pPr/>
              <a:t>‹#›</a:t>
            </a:fld>
            <a:endParaRPr lang="en-US" altLang="en-US"/>
          </a:p>
        </p:txBody>
      </p:sp>
    </p:spTree>
    <p:extLst>
      <p:ext uri="{BB962C8B-B14F-4D97-AF65-F5344CB8AC3E}">
        <p14:creationId xmlns:p14="http://schemas.microsoft.com/office/powerpoint/2010/main" val="483135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CA" altLang="en-US"/>
              <a:t>January 27, 2015</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7" name="Rectangle 6"/>
          <p:cNvSpPr>
            <a:spLocks noGrp="1" noChangeArrowheads="1"/>
          </p:cNvSpPr>
          <p:nvPr>
            <p:ph type="sldNum" sz="quarter" idx="12"/>
          </p:nvPr>
        </p:nvSpPr>
        <p:spPr>
          <a:ln/>
        </p:spPr>
        <p:txBody>
          <a:bodyPr/>
          <a:lstStyle>
            <a:lvl1pPr>
              <a:defRPr/>
            </a:lvl1pPr>
          </a:lstStyle>
          <a:p>
            <a:fld id="{43FD7ECB-3C55-F14A-B125-2156DC3E6529}" type="slidenum">
              <a:rPr lang="en-US" altLang="en-US"/>
              <a:pPr/>
              <a:t>‹#›</a:t>
            </a:fld>
            <a:endParaRPr lang="en-US" altLang="en-US"/>
          </a:p>
        </p:txBody>
      </p:sp>
    </p:spTree>
    <p:extLst>
      <p:ext uri="{BB962C8B-B14F-4D97-AF65-F5344CB8AC3E}">
        <p14:creationId xmlns:p14="http://schemas.microsoft.com/office/powerpoint/2010/main" val="42224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CA" altLang="en-US"/>
              <a:t>January 27, 2015</a:t>
            </a: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9" name="Rectangle 6"/>
          <p:cNvSpPr>
            <a:spLocks noGrp="1" noChangeArrowheads="1"/>
          </p:cNvSpPr>
          <p:nvPr>
            <p:ph type="sldNum" sz="quarter" idx="12"/>
          </p:nvPr>
        </p:nvSpPr>
        <p:spPr>
          <a:ln/>
        </p:spPr>
        <p:txBody>
          <a:bodyPr/>
          <a:lstStyle>
            <a:lvl1pPr>
              <a:defRPr/>
            </a:lvl1pPr>
          </a:lstStyle>
          <a:p>
            <a:fld id="{42F86B71-9CAB-A44A-8BB7-7F4532D5EE3C}" type="slidenum">
              <a:rPr lang="en-US" altLang="en-US"/>
              <a:pPr/>
              <a:t>‹#›</a:t>
            </a:fld>
            <a:endParaRPr lang="en-US" altLang="en-US"/>
          </a:p>
        </p:txBody>
      </p:sp>
    </p:spTree>
    <p:extLst>
      <p:ext uri="{BB962C8B-B14F-4D97-AF65-F5344CB8AC3E}">
        <p14:creationId xmlns:p14="http://schemas.microsoft.com/office/powerpoint/2010/main" val="133887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CA" altLang="en-US"/>
              <a:t>January 27, 2015</a:t>
            </a: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5" name="Rectangle 6"/>
          <p:cNvSpPr>
            <a:spLocks noGrp="1" noChangeArrowheads="1"/>
          </p:cNvSpPr>
          <p:nvPr>
            <p:ph type="sldNum" sz="quarter" idx="12"/>
          </p:nvPr>
        </p:nvSpPr>
        <p:spPr>
          <a:ln/>
        </p:spPr>
        <p:txBody>
          <a:bodyPr/>
          <a:lstStyle>
            <a:lvl1pPr>
              <a:defRPr/>
            </a:lvl1pPr>
          </a:lstStyle>
          <a:p>
            <a:fld id="{9D85EDC8-A052-3646-8D4B-FCDA0441331A}" type="slidenum">
              <a:rPr lang="en-US" altLang="en-US"/>
              <a:pPr/>
              <a:t>‹#›</a:t>
            </a:fld>
            <a:endParaRPr lang="en-US" altLang="en-US"/>
          </a:p>
        </p:txBody>
      </p:sp>
    </p:spTree>
    <p:extLst>
      <p:ext uri="{BB962C8B-B14F-4D97-AF65-F5344CB8AC3E}">
        <p14:creationId xmlns:p14="http://schemas.microsoft.com/office/powerpoint/2010/main" val="1064336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CA" altLang="en-US"/>
              <a:t>January 27, 2015</a:t>
            </a: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4" name="Rectangle 6"/>
          <p:cNvSpPr>
            <a:spLocks noGrp="1" noChangeArrowheads="1"/>
          </p:cNvSpPr>
          <p:nvPr>
            <p:ph type="sldNum" sz="quarter" idx="12"/>
          </p:nvPr>
        </p:nvSpPr>
        <p:spPr>
          <a:ln/>
        </p:spPr>
        <p:txBody>
          <a:bodyPr/>
          <a:lstStyle>
            <a:lvl1pPr>
              <a:defRPr/>
            </a:lvl1pPr>
          </a:lstStyle>
          <a:p>
            <a:fld id="{713B48C2-E90F-1942-AAFA-301134E8A06A}" type="slidenum">
              <a:rPr lang="en-US" altLang="en-US"/>
              <a:pPr/>
              <a:t>‹#›</a:t>
            </a:fld>
            <a:endParaRPr lang="en-US" altLang="en-US"/>
          </a:p>
        </p:txBody>
      </p:sp>
    </p:spTree>
    <p:extLst>
      <p:ext uri="{BB962C8B-B14F-4D97-AF65-F5344CB8AC3E}">
        <p14:creationId xmlns:p14="http://schemas.microsoft.com/office/powerpoint/2010/main" val="1904814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CA" altLang="en-US"/>
              <a:t>January 27, 2015</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7" name="Rectangle 6"/>
          <p:cNvSpPr>
            <a:spLocks noGrp="1" noChangeArrowheads="1"/>
          </p:cNvSpPr>
          <p:nvPr>
            <p:ph type="sldNum" sz="quarter" idx="12"/>
          </p:nvPr>
        </p:nvSpPr>
        <p:spPr>
          <a:ln/>
        </p:spPr>
        <p:txBody>
          <a:bodyPr/>
          <a:lstStyle>
            <a:lvl1pPr>
              <a:defRPr/>
            </a:lvl1pPr>
          </a:lstStyle>
          <a:p>
            <a:fld id="{47BC4BB0-D75C-E545-9B23-EEBF8077AD11}" type="slidenum">
              <a:rPr lang="en-US" altLang="en-US"/>
              <a:pPr/>
              <a:t>‹#›</a:t>
            </a:fld>
            <a:endParaRPr lang="en-US" altLang="en-US"/>
          </a:p>
        </p:txBody>
      </p:sp>
    </p:spTree>
    <p:extLst>
      <p:ext uri="{BB962C8B-B14F-4D97-AF65-F5344CB8AC3E}">
        <p14:creationId xmlns:p14="http://schemas.microsoft.com/office/powerpoint/2010/main" val="16724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CA" altLang="en-US"/>
              <a:t>January 27, 2015</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7" name="Rectangle 6"/>
          <p:cNvSpPr>
            <a:spLocks noGrp="1" noChangeArrowheads="1"/>
          </p:cNvSpPr>
          <p:nvPr>
            <p:ph type="sldNum" sz="quarter" idx="12"/>
          </p:nvPr>
        </p:nvSpPr>
        <p:spPr>
          <a:ln/>
        </p:spPr>
        <p:txBody>
          <a:bodyPr/>
          <a:lstStyle>
            <a:lvl1pPr>
              <a:defRPr/>
            </a:lvl1pPr>
          </a:lstStyle>
          <a:p>
            <a:fld id="{D5B26685-8A56-CE43-9788-5402CA3B783D}" type="slidenum">
              <a:rPr lang="en-US" altLang="en-US"/>
              <a:pPr/>
              <a:t>‹#›</a:t>
            </a:fld>
            <a:endParaRPr lang="en-US" altLang="en-US"/>
          </a:p>
        </p:txBody>
      </p:sp>
    </p:spTree>
    <p:extLst>
      <p:ext uri="{BB962C8B-B14F-4D97-AF65-F5344CB8AC3E}">
        <p14:creationId xmlns:p14="http://schemas.microsoft.com/office/powerpoint/2010/main" val="5868562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685800" y="609600"/>
            <a:ext cx="7772400" cy="1143000"/>
          </a:xfrm>
          <a:prstGeom prst="rect">
            <a:avLst/>
          </a:prstGeom>
          <a:noFill/>
          <a:ln>
            <a:noFill/>
          </a:ln>
          <a:effectLst>
            <a:outerShdw blurRad="38100" dist="25399" dir="2700000" algn="ctr" rotWithShape="0">
              <a:schemeClr val="bg2">
                <a:alpha val="99962"/>
              </a:schemeClr>
            </a:outerShdw>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7411" name="Rectangle 3"/>
          <p:cNvSpPr>
            <a:spLocks noGrp="1" noChangeArrowheads="1"/>
          </p:cNvSpPr>
          <p:nvPr>
            <p:ph type="body" idx="1"/>
          </p:nvPr>
        </p:nvSpPr>
        <p:spPr bwMode="auto">
          <a:xfrm>
            <a:off x="685800" y="1981200"/>
            <a:ext cx="7772400" cy="4114800"/>
          </a:xfrm>
          <a:prstGeom prst="rect">
            <a:avLst/>
          </a:prstGeom>
          <a:noFill/>
          <a:ln>
            <a:noFill/>
          </a:ln>
          <a:effectLst>
            <a:outerShdw blurRad="38100" dist="25399" dir="2700000" algn="ctr" rotWithShape="0">
              <a:schemeClr val="bg2">
                <a:alpha val="99962"/>
              </a:schemeClr>
            </a:outerShdw>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2" name="Rectangle 4"/>
          <p:cNvSpPr>
            <a:spLocks noGrp="1" noChangeArrowheads="1"/>
          </p:cNvSpPr>
          <p:nvPr>
            <p:ph type="dt" sz="half" idx="2"/>
          </p:nvPr>
        </p:nvSpPr>
        <p:spPr bwMode="auto">
          <a:xfrm>
            <a:off x="685800" y="6248400"/>
            <a:ext cx="1905000" cy="457200"/>
          </a:xfrm>
          <a:prstGeom prst="rect">
            <a:avLst/>
          </a:prstGeom>
          <a:noFill/>
          <a:ln>
            <a:noFill/>
          </a:ln>
          <a:effectLst>
            <a:outerShdw blurRad="38100" dist="25399" dir="2700000" algn="ctr" rotWithShape="0">
              <a:schemeClr val="bg2">
                <a:alpha val="74997"/>
              </a:schemeClr>
            </a:outerShdw>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Verdana" charset="0"/>
              </a:defRPr>
            </a:lvl1pPr>
          </a:lstStyle>
          <a:p>
            <a:r>
              <a:rPr lang="en-CA" altLang="en-US"/>
              <a:t>January 27, 2015</a:t>
            </a:r>
            <a:endParaRPr lang="en-US" altLang="en-US"/>
          </a:p>
        </p:txBody>
      </p:sp>
      <p:sp>
        <p:nvSpPr>
          <p:cNvPr id="17413" name="Rectangle 5"/>
          <p:cNvSpPr>
            <a:spLocks noGrp="1" noChangeArrowheads="1"/>
          </p:cNvSpPr>
          <p:nvPr>
            <p:ph type="ftr" sz="quarter" idx="3"/>
          </p:nvPr>
        </p:nvSpPr>
        <p:spPr bwMode="auto">
          <a:xfrm>
            <a:off x="3124200" y="6248400"/>
            <a:ext cx="2895600" cy="457200"/>
          </a:xfrm>
          <a:prstGeom prst="rect">
            <a:avLst/>
          </a:prstGeom>
          <a:noFill/>
          <a:ln>
            <a:noFill/>
          </a:ln>
          <a:effectLst>
            <a:outerShdw blurRad="38100" dist="25399" dir="2700000" algn="ctr" rotWithShape="0">
              <a:schemeClr val="bg2">
                <a:alpha val="74997"/>
              </a:schemeClr>
            </a:outerShdw>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mn-lt"/>
                <a:ea typeface="ＭＳ Ｐゴシック" charset="0"/>
              </a:defRPr>
            </a:lvl1pPr>
          </a:lstStyle>
          <a:p>
            <a:pPr>
              <a:defRPr/>
            </a:pPr>
            <a:r>
              <a:rPr lang="en-US"/>
              <a:t>Cheryl A Ewing Consulting</a:t>
            </a:r>
          </a:p>
        </p:txBody>
      </p:sp>
      <p:sp>
        <p:nvSpPr>
          <p:cNvPr id="17414" name="Rectangle 6"/>
          <p:cNvSpPr>
            <a:spLocks noGrp="1" noChangeArrowheads="1"/>
          </p:cNvSpPr>
          <p:nvPr>
            <p:ph type="sldNum" sz="quarter" idx="4"/>
          </p:nvPr>
        </p:nvSpPr>
        <p:spPr bwMode="auto">
          <a:xfrm>
            <a:off x="6553200" y="6248400"/>
            <a:ext cx="1905000" cy="457200"/>
          </a:xfrm>
          <a:prstGeom prst="rect">
            <a:avLst/>
          </a:prstGeom>
          <a:noFill/>
          <a:ln>
            <a:noFill/>
          </a:ln>
          <a:effectLst>
            <a:outerShdw blurRad="38100" dist="25399" dir="2700000" algn="ctr" rotWithShape="0">
              <a:schemeClr val="bg2">
                <a:alpha val="74997"/>
              </a:schemeClr>
            </a:outerShdw>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Verdana" charset="0"/>
              </a:defRPr>
            </a:lvl1pPr>
          </a:lstStyle>
          <a:p>
            <a:fld id="{1E7E8EA2-B24F-0442-9335-C8272889AF7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sldNum="0"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Verdana"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Verdana"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Verdana"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Verdana"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Verdana"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Verdana"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Verdana"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Verdana"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Monotype Sorts" charset="0"/>
        <a:buChar char="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Monotype Sorts" charset="0"/>
        <a:buChar char="R"/>
        <a:defRPr sz="2800">
          <a:solidFill>
            <a:schemeClr val="tx1"/>
          </a:solidFill>
          <a:latin typeface="+mn-lt"/>
          <a:ea typeface="+mn-ea"/>
        </a:defRPr>
      </a:lvl2pPr>
      <a:lvl3pPr marL="1143000" indent="-228600" algn="l" rtl="0" eaLnBrk="0" fontAlgn="base" hangingPunct="0">
        <a:spcBef>
          <a:spcPct val="20000"/>
        </a:spcBef>
        <a:spcAft>
          <a:spcPct val="0"/>
        </a:spcAft>
        <a:buFont typeface="Monotype Sorts" charset="0"/>
        <a:buChar char="R"/>
        <a:defRPr sz="2400">
          <a:solidFill>
            <a:schemeClr val="tx1"/>
          </a:solidFill>
          <a:latin typeface="+mn-lt"/>
          <a:ea typeface="+mn-ea"/>
        </a:defRPr>
      </a:lvl3pPr>
      <a:lvl4pPr marL="1600200" indent="-228600" algn="l" rtl="0" eaLnBrk="0" fontAlgn="base" hangingPunct="0">
        <a:spcBef>
          <a:spcPct val="20000"/>
        </a:spcBef>
        <a:spcAft>
          <a:spcPct val="0"/>
        </a:spcAft>
        <a:buFont typeface="Monotype Sorts" charset="0"/>
        <a:buChar char="R"/>
        <a:defRPr sz="2000">
          <a:solidFill>
            <a:schemeClr val="tx1"/>
          </a:solidFill>
          <a:latin typeface="+mn-lt"/>
          <a:ea typeface="+mn-ea"/>
        </a:defRPr>
      </a:lvl4pPr>
      <a:lvl5pPr marL="2057400" indent="-228600" algn="l" rtl="0" eaLnBrk="0" fontAlgn="base" hangingPunct="0">
        <a:spcBef>
          <a:spcPct val="20000"/>
        </a:spcBef>
        <a:spcAft>
          <a:spcPct val="0"/>
        </a:spcAft>
        <a:buFont typeface="Monotype Sorts" charset="0"/>
        <a:buChar char="R"/>
        <a:defRPr sz="2000">
          <a:solidFill>
            <a:schemeClr val="tx1"/>
          </a:solidFill>
          <a:latin typeface="+mn-lt"/>
          <a:ea typeface="+mn-ea"/>
        </a:defRPr>
      </a:lvl5pPr>
      <a:lvl6pPr marL="2514600" indent="-228600" algn="l" rtl="0" fontAlgn="base">
        <a:spcBef>
          <a:spcPct val="20000"/>
        </a:spcBef>
        <a:spcAft>
          <a:spcPct val="0"/>
        </a:spcAft>
        <a:buFont typeface="Monotype Sorts" charset="0"/>
        <a:buChar char="R"/>
        <a:defRPr sz="2000">
          <a:solidFill>
            <a:schemeClr val="tx1"/>
          </a:solidFill>
          <a:latin typeface="+mn-lt"/>
          <a:ea typeface="+mn-ea"/>
        </a:defRPr>
      </a:lvl6pPr>
      <a:lvl7pPr marL="2971800" indent="-228600" algn="l" rtl="0" fontAlgn="base">
        <a:spcBef>
          <a:spcPct val="20000"/>
        </a:spcBef>
        <a:spcAft>
          <a:spcPct val="0"/>
        </a:spcAft>
        <a:buFont typeface="Monotype Sorts" charset="0"/>
        <a:buChar char="R"/>
        <a:defRPr sz="2000">
          <a:solidFill>
            <a:schemeClr val="tx1"/>
          </a:solidFill>
          <a:latin typeface="+mn-lt"/>
          <a:ea typeface="+mn-ea"/>
        </a:defRPr>
      </a:lvl7pPr>
      <a:lvl8pPr marL="3429000" indent="-228600" algn="l" rtl="0" fontAlgn="base">
        <a:spcBef>
          <a:spcPct val="20000"/>
        </a:spcBef>
        <a:spcAft>
          <a:spcPct val="0"/>
        </a:spcAft>
        <a:buFont typeface="Monotype Sorts" charset="0"/>
        <a:buChar char="R"/>
        <a:defRPr sz="2000">
          <a:solidFill>
            <a:schemeClr val="tx1"/>
          </a:solidFill>
          <a:latin typeface="+mn-lt"/>
          <a:ea typeface="+mn-ea"/>
        </a:defRPr>
      </a:lvl8pPr>
      <a:lvl9pPr marL="3886200" indent="-228600" algn="l" rtl="0" fontAlgn="base">
        <a:spcBef>
          <a:spcPct val="20000"/>
        </a:spcBef>
        <a:spcAft>
          <a:spcPct val="0"/>
        </a:spcAft>
        <a:buFont typeface="Monotype Sorts" charset="0"/>
        <a:buChar char="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ontariopresents.ca/events/webinar-festival-presenting-telling-your-story" TargetMode="External"/><Relationship Id="rId3" Type="http://schemas.openxmlformats.org/officeDocument/2006/relationships/hyperlink" Target="https://ontariopresents.ca/events/webinar-festival-presenting-collaboration-and-how-make-it-work-your-benefi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4" name="Rectangle 5"/>
          <p:cNvSpPr>
            <a:spLocks noGrp="1" noChangeArrowheads="1"/>
          </p:cNvSpPr>
          <p:nvPr>
            <p:ph type="ftr" sz="quarter" idx="11"/>
          </p:nvPr>
        </p:nvSpPr>
        <p:spPr>
          <a:xfrm>
            <a:off x="3124200" y="6248400"/>
            <a:ext cx="5551488" cy="457200"/>
          </a:xfrm>
          <a:noFill/>
        </p:spPr>
        <p:txBody>
          <a:bodyPr/>
          <a:lstStyle/>
          <a:p>
            <a:pPr algn="r">
              <a:defRPr/>
            </a:pPr>
            <a:r>
              <a:rPr lang="en-US" dirty="0"/>
              <a:t>Cheryl A Ewing Consulting</a:t>
            </a:r>
          </a:p>
        </p:txBody>
      </p:sp>
      <p:sp>
        <p:nvSpPr>
          <p:cNvPr id="2050" name="Rectangle 2"/>
          <p:cNvSpPr>
            <a:spLocks noGrp="1" noChangeArrowheads="1"/>
          </p:cNvSpPr>
          <p:nvPr>
            <p:ph type="ctrTitle"/>
          </p:nvPr>
        </p:nvSpPr>
        <p:spPr>
          <a:xfrm>
            <a:off x="685800" y="548680"/>
            <a:ext cx="7772400" cy="1511300"/>
          </a:xfrm>
        </p:spPr>
        <p:txBody>
          <a:bodyPr/>
          <a:lstStyle/>
          <a:p>
            <a:pPr eaLnBrk="1" hangingPunct="1">
              <a:defRPr/>
            </a:pPr>
            <a:r>
              <a:rPr lang="en-US" dirty="0" smtClean="0"/>
              <a:t>Festivals </a:t>
            </a:r>
            <a:r>
              <a:rPr lang="mr-IN" dirty="0" smtClean="0"/>
              <a:t>–</a:t>
            </a:r>
            <a:r>
              <a:rPr lang="en-US" dirty="0" smtClean="0"/>
              <a:t> Risk Management</a:t>
            </a:r>
          </a:p>
        </p:txBody>
      </p:sp>
      <p:pic>
        <p:nvPicPr>
          <p:cNvPr id="6" name="Picture 2" descr="Large bann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2636912"/>
            <a:ext cx="6746975"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Rectangle 5"/>
          <p:cNvSpPr>
            <a:spLocks noGrp="1" noChangeArrowheads="1"/>
          </p:cNvSpPr>
          <p:nvPr>
            <p:ph type="ftr" sz="quarter" idx="11"/>
          </p:nvPr>
        </p:nvSpPr>
        <p:spPr>
          <a:noFill/>
        </p:spPr>
        <p:txBody>
          <a:bodyPr/>
          <a:lstStyle/>
          <a:p>
            <a:pPr>
              <a:defRPr/>
            </a:pPr>
            <a:r>
              <a:rPr lang="en-US"/>
              <a:t>Cheryl A Ewing Consulting</a:t>
            </a:r>
          </a:p>
        </p:txBody>
      </p:sp>
      <p:sp>
        <p:nvSpPr>
          <p:cNvPr id="1026" name="Rectangle 2"/>
          <p:cNvSpPr>
            <a:spLocks noGrp="1" noChangeArrowheads="1"/>
          </p:cNvSpPr>
          <p:nvPr>
            <p:ph type="ctrTitle"/>
          </p:nvPr>
        </p:nvSpPr>
        <p:spPr>
          <a:xfrm>
            <a:off x="685800" y="609600"/>
            <a:ext cx="7772400" cy="1676400"/>
          </a:xfrm>
        </p:spPr>
        <p:txBody>
          <a:bodyPr/>
          <a:lstStyle/>
          <a:p>
            <a:pPr eaLnBrk="1" hangingPunct="1">
              <a:defRPr/>
            </a:pPr>
            <a:r>
              <a:rPr lang="en-US" dirty="0" smtClean="0"/>
              <a:t>Dealing with the chart:</a:t>
            </a:r>
          </a:p>
        </p:txBody>
      </p:sp>
      <p:sp>
        <p:nvSpPr>
          <p:cNvPr id="21508" name="Text Box 3"/>
          <p:cNvSpPr txBox="1">
            <a:spLocks noChangeArrowheads="1"/>
          </p:cNvSpPr>
          <p:nvPr/>
        </p:nvSpPr>
        <p:spPr bwMode="auto">
          <a:xfrm>
            <a:off x="1143000" y="2286000"/>
            <a:ext cx="6885384" cy="323165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a:spAutoFit/>
          </a:bodyPr>
          <a:lstStyle>
            <a:lvl1pPr marL="342900" indent="-342900">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marL="0" indent="0">
              <a:spcBef>
                <a:spcPct val="50000"/>
              </a:spcBef>
            </a:pPr>
            <a:r>
              <a:rPr lang="en-US" altLang="en-US" dirty="0" smtClean="0"/>
              <a:t>Your priority is the high risk, high probability section. </a:t>
            </a:r>
          </a:p>
          <a:p>
            <a:pPr marL="0" indent="0">
              <a:spcBef>
                <a:spcPct val="50000"/>
              </a:spcBef>
            </a:pPr>
            <a:r>
              <a:rPr lang="en-US" altLang="en-US" dirty="0" smtClean="0"/>
              <a:t>Prioritize these items and develop plans. </a:t>
            </a:r>
          </a:p>
          <a:p>
            <a:pPr marL="0" indent="0">
              <a:spcBef>
                <a:spcPct val="50000"/>
              </a:spcBef>
            </a:pPr>
            <a:r>
              <a:rPr lang="en-US" altLang="en-US" dirty="0" smtClean="0"/>
              <a:t>It may not be possible to address all of them all at once. </a:t>
            </a:r>
            <a:endParaRPr lang="en-US" altLang="en-US" dirty="0"/>
          </a:p>
          <a:p>
            <a:pPr marL="0" indent="0">
              <a:spcBef>
                <a:spcPct val="50000"/>
              </a:spcBef>
            </a:pPr>
            <a:r>
              <a:rPr lang="en-US" altLang="en-US" dirty="0" smtClean="0"/>
              <a:t>Your intention is that this becomes an ongoing organization priority that is reviewed annually.  </a:t>
            </a:r>
            <a:endParaRPr lang="en-US" altLang="en-US" dirty="0"/>
          </a:p>
        </p:txBody>
      </p:sp>
    </p:spTree>
    <p:extLst>
      <p:ext uri="{BB962C8B-B14F-4D97-AF65-F5344CB8AC3E}">
        <p14:creationId xmlns:p14="http://schemas.microsoft.com/office/powerpoint/2010/main" val="1038146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4114800"/>
          </a:xfrm>
        </p:spPr>
        <p:txBody>
          <a:bodyPr/>
          <a:lstStyle/>
          <a:p>
            <a:pPr marL="0" indent="0">
              <a:buFont typeface="Monotype Sorts" charset="0"/>
              <a:buNone/>
              <a:defRPr/>
            </a:pPr>
            <a:r>
              <a:rPr lang="en-US" sz="4000" dirty="0" smtClean="0"/>
              <a:t>On an annual basis, review your risk chart:</a:t>
            </a:r>
          </a:p>
          <a:p>
            <a:pPr marL="0" indent="0">
              <a:buFont typeface="Monotype Sorts" charset="0"/>
              <a:buNone/>
              <a:defRPr/>
            </a:pPr>
            <a:endParaRPr lang="en-US" dirty="0" smtClean="0"/>
          </a:p>
          <a:p>
            <a:pPr marL="742950" indent="-742950">
              <a:buFont typeface="+mj-lt"/>
              <a:buAutoNum type="alphaLcParenR"/>
              <a:defRPr/>
            </a:pPr>
            <a:r>
              <a:rPr lang="en-US" dirty="0" smtClean="0"/>
              <a:t>Do you need to add anything?</a:t>
            </a:r>
          </a:p>
          <a:p>
            <a:pPr marL="742950" indent="-742950">
              <a:buFont typeface="Monotype Sorts" charset="0"/>
              <a:buAutoNum type="alphaLcParenR"/>
              <a:defRPr/>
            </a:pPr>
            <a:r>
              <a:rPr lang="en-US" dirty="0" smtClean="0"/>
              <a:t>Can you remove anything?</a:t>
            </a:r>
          </a:p>
          <a:p>
            <a:pPr marL="742950" indent="-742950">
              <a:buFont typeface="Monotype Sorts" charset="0"/>
              <a:buAutoNum type="alphaLcParenR"/>
              <a:defRPr/>
            </a:pPr>
            <a:r>
              <a:rPr lang="en-US" dirty="0" smtClean="0"/>
              <a:t>Should anything be shifted?</a:t>
            </a:r>
            <a:endParaRPr lang="en-US" dirty="0"/>
          </a:p>
          <a:p>
            <a:pPr marL="742950" indent="-742950">
              <a:buFont typeface="Monotype Sorts" charset="0"/>
              <a:buAutoNum type="alphaLcParenR"/>
              <a:defRPr/>
            </a:pPr>
            <a:r>
              <a:rPr lang="en-US" dirty="0"/>
              <a:t>What should be your next priorities?</a:t>
            </a:r>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7515229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24744"/>
            <a:ext cx="7772400" cy="4114800"/>
          </a:xfrm>
        </p:spPr>
        <p:txBody>
          <a:bodyPr/>
          <a:lstStyle/>
          <a:p>
            <a:pPr marL="0" indent="0">
              <a:buFont typeface="Monotype Sorts" charset="0"/>
              <a:buNone/>
              <a:defRPr/>
            </a:pPr>
            <a:r>
              <a:rPr lang="en-US" sz="4000" dirty="0" smtClean="0"/>
              <a:t>Developing a Risk Management Plan</a:t>
            </a:r>
          </a:p>
          <a:p>
            <a:pPr>
              <a:defRPr/>
            </a:pPr>
            <a:endParaRPr lang="en-US" dirty="0" smtClean="0"/>
          </a:p>
          <a:p>
            <a:pPr>
              <a:buFont typeface="Arial"/>
              <a:buChar char="•"/>
              <a:defRPr/>
            </a:pPr>
            <a:r>
              <a:rPr lang="en-US" sz="2400" dirty="0" smtClean="0">
                <a:latin typeface="Arial"/>
                <a:cs typeface="Arial"/>
              </a:rPr>
              <a:t>This document outlines scenarios and responses. </a:t>
            </a:r>
          </a:p>
          <a:p>
            <a:pPr>
              <a:buFont typeface="Arial"/>
              <a:buChar char="•"/>
              <a:defRPr/>
            </a:pPr>
            <a:r>
              <a:rPr lang="en-US" sz="2400" dirty="0" smtClean="0">
                <a:latin typeface="Arial"/>
                <a:cs typeface="Arial"/>
              </a:rPr>
              <a:t>Includes necessary information in one document. </a:t>
            </a:r>
          </a:p>
          <a:p>
            <a:pPr>
              <a:buFont typeface="Arial"/>
              <a:buChar char="•"/>
              <a:defRPr/>
            </a:pPr>
            <a:r>
              <a:rPr lang="en-US" sz="2400" dirty="0" smtClean="0">
                <a:latin typeface="Arial"/>
                <a:cs typeface="Arial"/>
              </a:rPr>
              <a:t>Is updated annually.</a:t>
            </a:r>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24744"/>
            <a:ext cx="7772400" cy="4896544"/>
          </a:xfrm>
        </p:spPr>
        <p:txBody>
          <a:bodyPr/>
          <a:lstStyle/>
          <a:p>
            <a:pPr marL="0" indent="0">
              <a:buNone/>
            </a:pPr>
            <a:r>
              <a:rPr lang="en-US" sz="2400" b="1" cap="small" dirty="0"/>
              <a:t>Emergency Information:</a:t>
            </a:r>
          </a:p>
          <a:p>
            <a:pPr lvl="1">
              <a:buFont typeface="Arial"/>
              <a:buChar char="•"/>
            </a:pPr>
            <a:r>
              <a:rPr lang="en-US" sz="2000" kern="1200" dirty="0">
                <a:latin typeface="Arial" charset="0"/>
                <a:ea typeface="ＭＳ Ｐゴシック" charset="-128"/>
              </a:rPr>
              <a:t>Outlines </a:t>
            </a:r>
            <a:r>
              <a:rPr lang="en-US" sz="2000" kern="1200" dirty="0" smtClean="0">
                <a:latin typeface="Arial" charset="0"/>
                <a:ea typeface="ＭＳ Ｐゴシック" charset="-128"/>
              </a:rPr>
              <a:t>overall procedures </a:t>
            </a:r>
          </a:p>
          <a:p>
            <a:pPr lvl="1">
              <a:buFont typeface="Arial"/>
              <a:buChar char="•"/>
            </a:pPr>
            <a:r>
              <a:rPr lang="en-US" sz="2000" kern="1200" dirty="0" smtClean="0">
                <a:latin typeface="Arial" charset="0"/>
                <a:ea typeface="ＭＳ Ｐゴシック" charset="-128"/>
              </a:rPr>
              <a:t>Identifies lines of internal communication</a:t>
            </a:r>
            <a:r>
              <a:rPr lang="en-US" sz="2000" kern="1200" dirty="0">
                <a:latin typeface="Arial" charset="0"/>
                <a:ea typeface="ＭＳ Ｐゴシック" charset="-128"/>
              </a:rPr>
              <a:t>	</a:t>
            </a:r>
            <a:endParaRPr lang="en-US" sz="2000" kern="1200" dirty="0" smtClean="0">
              <a:latin typeface="Arial" charset="0"/>
              <a:ea typeface="ＭＳ Ｐゴシック" charset="-128"/>
            </a:endParaRPr>
          </a:p>
          <a:p>
            <a:pPr lvl="1">
              <a:buFont typeface="Arial"/>
              <a:buChar char="•"/>
            </a:pPr>
            <a:r>
              <a:rPr lang="en-US" sz="2000" kern="1200" dirty="0" smtClean="0">
                <a:latin typeface="Arial" charset="0"/>
                <a:ea typeface="ＭＳ Ｐゴシック" charset="-128"/>
              </a:rPr>
              <a:t>Includes emergency phone numbers </a:t>
            </a:r>
          </a:p>
          <a:p>
            <a:pPr lvl="1">
              <a:buFont typeface="Arial"/>
              <a:buChar char="•"/>
            </a:pPr>
            <a:r>
              <a:rPr lang="en-US" sz="2000" kern="1200" dirty="0" smtClean="0">
                <a:latin typeface="Arial" charset="0"/>
                <a:ea typeface="ＭＳ Ｐゴシック" charset="-128"/>
              </a:rPr>
              <a:t>When to notify </a:t>
            </a:r>
            <a:r>
              <a:rPr lang="en-US" sz="2000" dirty="0" smtClean="0"/>
              <a:t>emergency services</a:t>
            </a:r>
            <a:endParaRPr lang="en-US" sz="2000" kern="1200" dirty="0" smtClean="0">
              <a:latin typeface="Arial" charset="0"/>
              <a:ea typeface="ＭＳ Ｐゴシック" charset="-128"/>
            </a:endParaRPr>
          </a:p>
          <a:p>
            <a:pPr lvl="1">
              <a:buFont typeface="Arial"/>
              <a:buChar char="•"/>
            </a:pPr>
            <a:endParaRPr lang="en-CA" sz="2000" kern="1200" dirty="0">
              <a:latin typeface="Arial" charset="0"/>
              <a:ea typeface="ＭＳ Ｐゴシック" charset="-128"/>
            </a:endParaRPr>
          </a:p>
          <a:p>
            <a:pPr marL="0" indent="0">
              <a:buNone/>
            </a:pPr>
            <a:r>
              <a:rPr lang="en-US" sz="2400" b="1" cap="small" dirty="0"/>
              <a:t>Communication Plan</a:t>
            </a:r>
            <a:r>
              <a:rPr lang="en-US" sz="2400" b="1" cap="small" dirty="0" smtClean="0"/>
              <a:t>:</a:t>
            </a:r>
          </a:p>
          <a:p>
            <a:pPr lvl="1">
              <a:buFont typeface="Arial"/>
              <a:buChar char="•"/>
            </a:pPr>
            <a:r>
              <a:rPr lang="en-US" sz="2000" kern="1200" dirty="0">
                <a:latin typeface="Arial" charset="0"/>
                <a:ea typeface="ＭＳ Ｐゴシック" charset="-128"/>
              </a:rPr>
              <a:t>Outlines who can make a decision to cancel</a:t>
            </a:r>
          </a:p>
          <a:p>
            <a:pPr lvl="1">
              <a:buFont typeface="Arial"/>
              <a:buChar char="•"/>
            </a:pPr>
            <a:r>
              <a:rPr lang="en-US" sz="2000" kern="1200" dirty="0">
                <a:latin typeface="Arial" charset="0"/>
                <a:ea typeface="ＭＳ Ｐゴシック" charset="-128"/>
              </a:rPr>
              <a:t>Identifies lines of external communication</a:t>
            </a:r>
          </a:p>
          <a:p>
            <a:pPr marL="0" indent="0">
              <a:buNone/>
            </a:pPr>
            <a:endParaRPr lang="en-US" sz="2400" b="1" cap="small" dirty="0"/>
          </a:p>
          <a:p>
            <a:pPr marL="0" indent="0">
              <a:buNone/>
            </a:pPr>
            <a:r>
              <a:rPr lang="en-US" sz="2400" b="1" cap="small" dirty="0"/>
              <a:t>Role of Volunteers At The </a:t>
            </a:r>
            <a:r>
              <a:rPr lang="en-US" sz="2400" b="1" cap="small" dirty="0" smtClean="0"/>
              <a:t>Festival:</a:t>
            </a:r>
            <a:r>
              <a:rPr lang="en-US" sz="2400" kern="1200" dirty="0">
                <a:latin typeface="Arial" charset="0"/>
                <a:ea typeface="ＭＳ Ｐゴシック" charset="-128"/>
              </a:rPr>
              <a:t>	</a:t>
            </a:r>
          </a:p>
          <a:p>
            <a:pPr lvl="1">
              <a:buFont typeface="Arial"/>
              <a:buChar char="•"/>
            </a:pPr>
            <a:r>
              <a:rPr lang="en-US" sz="2000" kern="1200" dirty="0" smtClean="0">
                <a:latin typeface="Arial" charset="0"/>
                <a:ea typeface="ＭＳ Ｐゴシック" charset="-128"/>
              </a:rPr>
              <a:t>Expectation of volunteers relating to public in general</a:t>
            </a:r>
          </a:p>
          <a:p>
            <a:pPr lvl="1">
              <a:buFont typeface="Arial"/>
              <a:buChar char="•"/>
            </a:pPr>
            <a:r>
              <a:rPr lang="en-US" sz="2000" kern="1200" dirty="0" smtClean="0">
                <a:latin typeface="Arial" charset="0"/>
                <a:ea typeface="ＭＳ Ｐゴシック" charset="-128"/>
              </a:rPr>
              <a:t>How to respond to an emergency or situation</a:t>
            </a:r>
          </a:p>
          <a:p>
            <a:pPr lvl="1">
              <a:buFont typeface="Arial"/>
              <a:buChar char="•"/>
            </a:pPr>
            <a:endParaRPr lang="en-US" sz="2000" kern="1200" dirty="0">
              <a:latin typeface="Arial" charset="0"/>
              <a:ea typeface="ＭＳ Ｐゴシック" charset="-128"/>
            </a:endParaRPr>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xfrm>
            <a:off x="3131840" y="6237312"/>
            <a:ext cx="2895600" cy="457200"/>
          </a:xfrm>
          <a:noFill/>
        </p:spPr>
        <p:txBody>
          <a:bodyPr/>
          <a:lstStyle/>
          <a:p>
            <a:pPr>
              <a:defRPr/>
            </a:pPr>
            <a:r>
              <a:rPr lang="en-US" dirty="0" smtClean="0"/>
              <a:t>Cheryl A Ewing Consulting</a:t>
            </a:r>
            <a:endParaRPr lang="en-US" dirty="0"/>
          </a:p>
        </p:txBody>
      </p:sp>
      <p:sp>
        <p:nvSpPr>
          <p:cNvPr id="6" name="TextBox 5"/>
          <p:cNvSpPr txBox="1"/>
          <p:nvPr/>
        </p:nvSpPr>
        <p:spPr>
          <a:xfrm>
            <a:off x="611560" y="620688"/>
            <a:ext cx="7992888" cy="461665"/>
          </a:xfrm>
          <a:prstGeom prst="rect">
            <a:avLst/>
          </a:prstGeom>
          <a:noFill/>
        </p:spPr>
        <p:txBody>
          <a:bodyPr wrap="square" rtlCol="0">
            <a:spAutoFit/>
          </a:bodyPr>
          <a:lstStyle/>
          <a:p>
            <a:r>
              <a:rPr lang="en-US" dirty="0" smtClean="0"/>
              <a:t>Contents:</a:t>
            </a:r>
            <a:endParaRPr lang="en-US" dirty="0"/>
          </a:p>
        </p:txBody>
      </p:sp>
    </p:spTree>
    <p:extLst>
      <p:ext uri="{BB962C8B-B14F-4D97-AF65-F5344CB8AC3E}">
        <p14:creationId xmlns:p14="http://schemas.microsoft.com/office/powerpoint/2010/main" val="1770942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24744"/>
            <a:ext cx="7772400" cy="4752528"/>
          </a:xfrm>
        </p:spPr>
        <p:txBody>
          <a:bodyPr/>
          <a:lstStyle/>
          <a:p>
            <a:pPr marL="0" indent="0">
              <a:buNone/>
            </a:pPr>
            <a:r>
              <a:rPr lang="en-US" sz="2400" b="1" cap="small" dirty="0"/>
              <a:t>Emergency </a:t>
            </a:r>
            <a:r>
              <a:rPr lang="en-US" sz="2400" b="1" cap="small" dirty="0" smtClean="0"/>
              <a:t>Types:</a:t>
            </a:r>
            <a:endParaRPr lang="en-US" sz="2400" b="1" cap="small" dirty="0"/>
          </a:p>
          <a:p>
            <a:pPr lvl="1">
              <a:buFont typeface="Arial"/>
              <a:buChar char="•"/>
            </a:pPr>
            <a:r>
              <a:rPr lang="en-US" sz="2000" kern="1200" dirty="0" smtClean="0">
                <a:latin typeface="Arial" charset="0"/>
                <a:ea typeface="ＭＳ Ｐゴシック" charset="-128"/>
              </a:rPr>
              <a:t>Medical </a:t>
            </a:r>
          </a:p>
          <a:p>
            <a:pPr lvl="1">
              <a:buFont typeface="Arial"/>
              <a:buChar char="•"/>
            </a:pPr>
            <a:r>
              <a:rPr lang="en-US" sz="2000" kern="1200" dirty="0" smtClean="0">
                <a:latin typeface="Arial" charset="0"/>
                <a:ea typeface="ＭＳ Ｐゴシック" charset="-128"/>
              </a:rPr>
              <a:t>Civil</a:t>
            </a:r>
          </a:p>
          <a:p>
            <a:pPr lvl="1">
              <a:buFont typeface="Arial"/>
              <a:buChar char="•"/>
            </a:pPr>
            <a:r>
              <a:rPr lang="en-US" sz="2000" kern="1200" dirty="0" smtClean="0">
                <a:latin typeface="Arial" charset="0"/>
                <a:ea typeface="ＭＳ Ｐゴシック" charset="-128"/>
              </a:rPr>
              <a:t>Weather</a:t>
            </a:r>
          </a:p>
          <a:p>
            <a:pPr lvl="1">
              <a:buFont typeface="Arial"/>
              <a:buChar char="•"/>
            </a:pPr>
            <a:r>
              <a:rPr lang="en-US" sz="2000" kern="1200" dirty="0" smtClean="0">
                <a:latin typeface="Arial" charset="0"/>
                <a:ea typeface="ＭＳ Ｐゴシック" charset="-128"/>
              </a:rPr>
              <a:t>Power Failure</a:t>
            </a:r>
          </a:p>
          <a:p>
            <a:pPr lvl="1">
              <a:buFont typeface="Arial"/>
              <a:buChar char="•"/>
            </a:pPr>
            <a:r>
              <a:rPr lang="en-US" sz="2000" kern="1200" dirty="0" smtClean="0">
                <a:latin typeface="Arial" charset="0"/>
                <a:ea typeface="ＭＳ Ｐゴシック" charset="-128"/>
              </a:rPr>
              <a:t>Fire</a:t>
            </a:r>
          </a:p>
          <a:p>
            <a:pPr lvl="1">
              <a:buFont typeface="Arial"/>
              <a:buChar char="•"/>
            </a:pPr>
            <a:r>
              <a:rPr lang="en-US" sz="2000" kern="1200" dirty="0" smtClean="0">
                <a:latin typeface="Arial" charset="0"/>
                <a:ea typeface="ＭＳ Ｐゴシック" charset="-128"/>
              </a:rPr>
              <a:t>Stage Failure</a:t>
            </a:r>
          </a:p>
          <a:p>
            <a:pPr lvl="1">
              <a:buFont typeface="Arial"/>
              <a:buChar char="•"/>
            </a:pPr>
            <a:r>
              <a:rPr lang="en-US" sz="2000" kern="1200" dirty="0" smtClean="0">
                <a:latin typeface="Arial" charset="0"/>
                <a:ea typeface="ＭＳ Ｐゴシック" charset="-128"/>
              </a:rPr>
              <a:t>Missing People</a:t>
            </a:r>
          </a:p>
          <a:p>
            <a:pPr lvl="1">
              <a:buFont typeface="Arial"/>
              <a:buChar char="•"/>
            </a:pPr>
            <a:r>
              <a:rPr lang="en-US" sz="2000" kern="1200" dirty="0" smtClean="0">
                <a:latin typeface="Arial" charset="0"/>
                <a:ea typeface="ＭＳ Ｐゴシック" charset="-128"/>
              </a:rPr>
              <a:t>Theft or Mugging</a:t>
            </a:r>
          </a:p>
          <a:p>
            <a:pPr lvl="1">
              <a:buFont typeface="Arial"/>
              <a:buChar char="•"/>
            </a:pPr>
            <a:r>
              <a:rPr lang="en-US" sz="2000" kern="1200" dirty="0" smtClean="0">
                <a:latin typeface="Arial" charset="0"/>
                <a:ea typeface="ＭＳ Ｐゴシック" charset="-128"/>
              </a:rPr>
              <a:t>Terrorism Threat</a:t>
            </a:r>
          </a:p>
          <a:p>
            <a:pPr lvl="1">
              <a:buFont typeface="Arial"/>
              <a:buChar char="•"/>
            </a:pPr>
            <a:endParaRPr lang="en-US" sz="2000" kern="1200" dirty="0">
              <a:latin typeface="Arial" charset="0"/>
              <a:ea typeface="ＭＳ Ｐゴシック" charset="-128"/>
            </a:endParaRPr>
          </a:p>
          <a:p>
            <a:pPr marL="0" lvl="1" indent="0">
              <a:buNone/>
            </a:pPr>
            <a:r>
              <a:rPr lang="en-US" sz="2400" b="1" cap="small" dirty="0">
                <a:cs typeface="+mn-cs"/>
              </a:rPr>
              <a:t>Evacuation Procedures</a:t>
            </a:r>
          </a:p>
          <a:p>
            <a:pPr lvl="1">
              <a:buFont typeface="Arial"/>
              <a:buChar char="•"/>
            </a:pPr>
            <a:endParaRPr lang="en-US" sz="2000" kern="1200" dirty="0">
              <a:latin typeface="Arial" charset="0"/>
              <a:ea typeface="ＭＳ Ｐゴシック" charset="-128"/>
            </a:endParaRPr>
          </a:p>
          <a:p>
            <a:pPr lvl="1">
              <a:buFont typeface="Arial"/>
              <a:buChar char="•"/>
            </a:pPr>
            <a:endParaRPr lang="en-US" sz="2000" kern="1200" dirty="0" smtClean="0">
              <a:latin typeface="Arial" charset="0"/>
              <a:ea typeface="ＭＳ Ｐゴシック" charset="-128"/>
            </a:endParaRPr>
          </a:p>
          <a:p>
            <a:pPr lvl="1">
              <a:buFont typeface="Arial"/>
              <a:buChar char="•"/>
            </a:pPr>
            <a:endParaRPr lang="en-US" sz="2000" kern="1200" dirty="0">
              <a:latin typeface="Arial" charset="0"/>
              <a:ea typeface="ＭＳ Ｐゴシック" charset="-128"/>
            </a:endParaRPr>
          </a:p>
          <a:p>
            <a:pPr marL="0" indent="0">
              <a:buNone/>
            </a:pPr>
            <a:endParaRPr lang="en-US" sz="2400" b="1" cap="small" dirty="0"/>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dirty="0" smtClean="0"/>
              <a:t>Cheryl A Ewing Consulting</a:t>
            </a:r>
            <a:endParaRPr lang="en-US" dirty="0"/>
          </a:p>
        </p:txBody>
      </p:sp>
      <p:sp>
        <p:nvSpPr>
          <p:cNvPr id="6" name="TextBox 5"/>
          <p:cNvSpPr txBox="1"/>
          <p:nvPr/>
        </p:nvSpPr>
        <p:spPr>
          <a:xfrm>
            <a:off x="611560" y="620688"/>
            <a:ext cx="7992888" cy="461665"/>
          </a:xfrm>
          <a:prstGeom prst="rect">
            <a:avLst/>
          </a:prstGeom>
          <a:noFill/>
        </p:spPr>
        <p:txBody>
          <a:bodyPr wrap="square" rtlCol="0">
            <a:spAutoFit/>
          </a:bodyPr>
          <a:lstStyle/>
          <a:p>
            <a:r>
              <a:rPr lang="en-US" dirty="0" smtClean="0"/>
              <a:t>Contents:</a:t>
            </a:r>
            <a:endParaRPr lang="en-US" dirty="0"/>
          </a:p>
        </p:txBody>
      </p:sp>
    </p:spTree>
    <p:extLst>
      <p:ext uri="{BB962C8B-B14F-4D97-AF65-F5344CB8AC3E}">
        <p14:creationId xmlns:p14="http://schemas.microsoft.com/office/powerpoint/2010/main" val="3382341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12776"/>
            <a:ext cx="7772400" cy="4464496"/>
          </a:xfrm>
        </p:spPr>
        <p:txBody>
          <a:bodyPr/>
          <a:lstStyle/>
          <a:p>
            <a:pPr marL="457200" lvl="1" indent="0">
              <a:buNone/>
            </a:pPr>
            <a:r>
              <a:rPr lang="en-US" sz="2000" kern="1200" dirty="0" smtClean="0">
                <a:latin typeface="Arial" charset="0"/>
                <a:ea typeface="ＭＳ Ｐゴシック" charset="-128"/>
              </a:rPr>
              <a:t>In your annual planning cycle, include a meeting with First Responders. </a:t>
            </a:r>
          </a:p>
          <a:p>
            <a:pPr marL="457200" lvl="1" indent="0">
              <a:buNone/>
            </a:pPr>
            <a:endParaRPr lang="en-US" sz="2000" kern="1200" dirty="0">
              <a:latin typeface="Arial" charset="0"/>
              <a:ea typeface="ＭＳ Ｐゴシック" charset="-128"/>
            </a:endParaRPr>
          </a:p>
          <a:p>
            <a:pPr marL="457200" lvl="1" indent="0">
              <a:buNone/>
            </a:pPr>
            <a:r>
              <a:rPr lang="en-US" sz="2000" kern="1200" dirty="0" smtClean="0">
                <a:latin typeface="Arial" charset="0"/>
                <a:ea typeface="ＭＳ Ｐゴシック" charset="-128"/>
              </a:rPr>
              <a:t>Review, or plan, based on their knowledge of changing concerns. Working with them develop your plans including Evacuation Procedures as appropriate.</a:t>
            </a:r>
          </a:p>
          <a:p>
            <a:pPr marL="457200" lvl="1" indent="0">
              <a:buNone/>
            </a:pPr>
            <a:endParaRPr lang="en-US" sz="2000" kern="1200" dirty="0" smtClean="0">
              <a:latin typeface="Arial" charset="0"/>
              <a:ea typeface="ＭＳ Ｐゴシック" charset="-128"/>
            </a:endParaRPr>
          </a:p>
          <a:p>
            <a:pPr marL="457200" lvl="1" indent="0">
              <a:buNone/>
            </a:pPr>
            <a:r>
              <a:rPr lang="en-US" sz="2000" kern="1200" dirty="0" smtClean="0">
                <a:latin typeface="Arial" charset="0"/>
                <a:ea typeface="ＭＳ Ｐゴシック" charset="-128"/>
              </a:rPr>
              <a:t>Consider:</a:t>
            </a:r>
          </a:p>
          <a:p>
            <a:pPr lvl="1">
              <a:buFont typeface="Arial"/>
              <a:buChar char="•"/>
            </a:pPr>
            <a:r>
              <a:rPr lang="en-US" sz="2000" kern="1200" dirty="0" smtClean="0">
                <a:latin typeface="Arial" charset="0"/>
                <a:ea typeface="ＭＳ Ｐゴシック" charset="-128"/>
              </a:rPr>
              <a:t>When and how to notify your audience</a:t>
            </a:r>
          </a:p>
          <a:p>
            <a:pPr lvl="2">
              <a:buFont typeface="Arial"/>
              <a:buChar char="•"/>
            </a:pPr>
            <a:r>
              <a:rPr lang="en-US" sz="1600" kern="1200" dirty="0" smtClean="0">
                <a:latin typeface="Arial" charset="0"/>
                <a:ea typeface="ＭＳ Ｐゴシック" charset="-128"/>
              </a:rPr>
              <a:t>Do you have a bullhorn in case of power outage?</a:t>
            </a:r>
          </a:p>
          <a:p>
            <a:pPr lvl="1">
              <a:buFont typeface="Arial"/>
              <a:buChar char="•"/>
            </a:pPr>
            <a:r>
              <a:rPr lang="en-US" sz="2000" kern="1200" dirty="0" smtClean="0">
                <a:latin typeface="Arial" charset="0"/>
                <a:ea typeface="ＭＳ Ｐゴシック" charset="-128"/>
              </a:rPr>
              <a:t>Where and when to send your audience away</a:t>
            </a:r>
          </a:p>
          <a:p>
            <a:pPr lvl="2">
              <a:buFont typeface="Arial"/>
              <a:buChar char="•"/>
            </a:pPr>
            <a:r>
              <a:rPr lang="en-US" sz="1600" kern="1200" dirty="0" smtClean="0">
                <a:latin typeface="Arial" charset="0"/>
                <a:ea typeface="ＭＳ Ｐゴシック" charset="-128"/>
              </a:rPr>
              <a:t>Do you have access to a severe weather warning app? </a:t>
            </a:r>
          </a:p>
          <a:p>
            <a:pPr lvl="1">
              <a:buFont typeface="Arial"/>
              <a:buChar char="•"/>
            </a:pPr>
            <a:r>
              <a:rPr lang="en-US" sz="2000" kern="1200" dirty="0" smtClean="0">
                <a:latin typeface="Arial" charset="0"/>
                <a:ea typeface="ＭＳ Ｐゴシック" charset="-128"/>
              </a:rPr>
              <a:t>How to use the media to transmit your message?</a:t>
            </a:r>
          </a:p>
          <a:p>
            <a:pPr lvl="1">
              <a:buFont typeface="Arial"/>
              <a:buChar char="•"/>
            </a:pPr>
            <a:endParaRPr lang="en-US" sz="2000" kern="1200" dirty="0" smtClean="0">
              <a:latin typeface="Arial" charset="0"/>
              <a:ea typeface="ＭＳ Ｐゴシック" charset="-128"/>
            </a:endParaRPr>
          </a:p>
          <a:p>
            <a:pPr lvl="1">
              <a:buFont typeface="Arial"/>
              <a:buChar char="•"/>
            </a:pPr>
            <a:endParaRPr lang="en-US" sz="2000" kern="1200" dirty="0">
              <a:latin typeface="Arial" charset="0"/>
              <a:ea typeface="ＭＳ Ｐゴシック" charset="-128"/>
            </a:endParaRPr>
          </a:p>
          <a:p>
            <a:pPr lvl="1">
              <a:buFont typeface="Arial"/>
              <a:buChar char="•"/>
            </a:pPr>
            <a:endParaRPr lang="en-US" sz="2000" kern="1200" dirty="0">
              <a:latin typeface="Arial" charset="0"/>
              <a:ea typeface="ＭＳ Ｐゴシック" charset="-128"/>
            </a:endParaRPr>
          </a:p>
          <a:p>
            <a:pPr lvl="1">
              <a:buFont typeface="Arial"/>
              <a:buChar char="•"/>
            </a:pPr>
            <a:endParaRPr lang="en-US" sz="2000" kern="1200" dirty="0" smtClean="0">
              <a:latin typeface="Arial" charset="0"/>
              <a:ea typeface="ＭＳ Ｐゴシック" charset="-128"/>
            </a:endParaRPr>
          </a:p>
          <a:p>
            <a:pPr lvl="1">
              <a:buFont typeface="Arial"/>
              <a:buChar char="•"/>
            </a:pPr>
            <a:endParaRPr lang="en-US" sz="2000" kern="1200" dirty="0">
              <a:latin typeface="Arial" charset="0"/>
              <a:ea typeface="ＭＳ Ｐゴシック" charset="-128"/>
            </a:endParaRPr>
          </a:p>
          <a:p>
            <a:pPr marL="0" indent="0">
              <a:buNone/>
            </a:pPr>
            <a:endParaRPr lang="en-US" sz="2400" b="1" cap="small" dirty="0"/>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dirty="0" smtClean="0"/>
              <a:t>Cheryl A Ewing Consulting</a:t>
            </a:r>
            <a:endParaRPr lang="en-US" dirty="0"/>
          </a:p>
        </p:txBody>
      </p:sp>
      <p:sp>
        <p:nvSpPr>
          <p:cNvPr id="6" name="TextBox 5"/>
          <p:cNvSpPr txBox="1"/>
          <p:nvPr/>
        </p:nvSpPr>
        <p:spPr>
          <a:xfrm>
            <a:off x="611560" y="620688"/>
            <a:ext cx="7992888" cy="707886"/>
          </a:xfrm>
          <a:prstGeom prst="rect">
            <a:avLst/>
          </a:prstGeom>
          <a:noFill/>
        </p:spPr>
        <p:txBody>
          <a:bodyPr wrap="square" rtlCol="0">
            <a:spAutoFit/>
          </a:bodyPr>
          <a:lstStyle/>
          <a:p>
            <a:r>
              <a:rPr lang="en-US" sz="4000" dirty="0" smtClean="0">
                <a:latin typeface="+mj-lt"/>
              </a:rPr>
              <a:t>Preparing for Emergencies</a:t>
            </a:r>
            <a:endParaRPr lang="en-US" sz="4000" dirty="0">
              <a:latin typeface="+mj-lt"/>
            </a:endParaRPr>
          </a:p>
        </p:txBody>
      </p:sp>
    </p:spTree>
    <p:extLst>
      <p:ext uri="{BB962C8B-B14F-4D97-AF65-F5344CB8AC3E}">
        <p14:creationId xmlns:p14="http://schemas.microsoft.com/office/powerpoint/2010/main" val="290017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12776"/>
            <a:ext cx="7772400" cy="4464496"/>
          </a:xfrm>
        </p:spPr>
        <p:txBody>
          <a:bodyPr/>
          <a:lstStyle/>
          <a:p>
            <a:pPr marL="457200" lvl="1" indent="0" algn="ctr">
              <a:buNone/>
            </a:pPr>
            <a:endParaRPr lang="en-US" sz="4000" kern="1200" dirty="0" smtClean="0">
              <a:latin typeface="+mj-lt"/>
              <a:ea typeface="ＭＳ Ｐゴシック" charset="-128"/>
            </a:endParaRPr>
          </a:p>
          <a:p>
            <a:pPr marL="457200" lvl="1" indent="0" algn="ctr">
              <a:buNone/>
            </a:pPr>
            <a:r>
              <a:rPr lang="en-US" sz="4000" kern="1200" dirty="0" smtClean="0">
                <a:latin typeface="+mj-lt"/>
                <a:ea typeface="ＭＳ Ｐゴシック" charset="-128"/>
              </a:rPr>
              <a:t>Your first priority is protecting life, not property.</a:t>
            </a:r>
          </a:p>
          <a:p>
            <a:pPr lvl="1">
              <a:buFont typeface="Arial"/>
              <a:buChar char="•"/>
            </a:pPr>
            <a:endParaRPr lang="en-US" sz="2000" kern="1200" dirty="0" smtClean="0">
              <a:latin typeface="Arial" charset="0"/>
              <a:ea typeface="ＭＳ Ｐゴシック" charset="-128"/>
            </a:endParaRPr>
          </a:p>
          <a:p>
            <a:pPr lvl="1">
              <a:buFont typeface="Arial"/>
              <a:buChar char="•"/>
            </a:pPr>
            <a:endParaRPr lang="en-US" sz="2000" kern="1200" dirty="0">
              <a:latin typeface="Arial" charset="0"/>
              <a:ea typeface="ＭＳ Ｐゴシック" charset="-128"/>
            </a:endParaRPr>
          </a:p>
          <a:p>
            <a:pPr lvl="1">
              <a:buFont typeface="Arial"/>
              <a:buChar char="•"/>
            </a:pPr>
            <a:endParaRPr lang="en-US" sz="2000" kern="1200" dirty="0">
              <a:latin typeface="Arial" charset="0"/>
              <a:ea typeface="ＭＳ Ｐゴシック" charset="-128"/>
            </a:endParaRPr>
          </a:p>
          <a:p>
            <a:pPr lvl="1">
              <a:buFont typeface="Arial"/>
              <a:buChar char="•"/>
            </a:pPr>
            <a:endParaRPr lang="en-US" sz="2000" kern="1200" dirty="0" smtClean="0">
              <a:latin typeface="Arial" charset="0"/>
              <a:ea typeface="ＭＳ Ｐゴシック" charset="-128"/>
            </a:endParaRPr>
          </a:p>
          <a:p>
            <a:pPr lvl="1">
              <a:buFont typeface="Arial"/>
              <a:buChar char="•"/>
            </a:pPr>
            <a:endParaRPr lang="en-US" sz="2000" kern="1200" dirty="0">
              <a:latin typeface="Arial" charset="0"/>
              <a:ea typeface="ＭＳ Ｐゴシック" charset="-128"/>
            </a:endParaRPr>
          </a:p>
          <a:p>
            <a:pPr marL="0" indent="0">
              <a:buNone/>
            </a:pPr>
            <a:endParaRPr lang="en-US" sz="2400" b="1" cap="small" dirty="0"/>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dirty="0" smtClean="0"/>
              <a:t>Cheryl A Ewing Consulting</a:t>
            </a:r>
            <a:endParaRPr lang="en-US" dirty="0"/>
          </a:p>
        </p:txBody>
      </p:sp>
    </p:spTree>
    <p:extLst>
      <p:ext uri="{BB962C8B-B14F-4D97-AF65-F5344CB8AC3E}">
        <p14:creationId xmlns:p14="http://schemas.microsoft.com/office/powerpoint/2010/main" val="3161896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24744"/>
            <a:ext cx="7772400" cy="4114800"/>
          </a:xfrm>
        </p:spPr>
        <p:txBody>
          <a:bodyPr/>
          <a:lstStyle/>
          <a:p>
            <a:pPr marL="0" indent="0">
              <a:buNone/>
            </a:pPr>
            <a:r>
              <a:rPr lang="en-US" sz="2400" kern="1200" dirty="0">
                <a:latin typeface="Arial" charset="0"/>
                <a:ea typeface="ＭＳ Ｐゴシック" charset="-128"/>
              </a:rPr>
              <a:t>	</a:t>
            </a:r>
          </a:p>
          <a:p>
            <a:pPr marL="0" indent="0">
              <a:buNone/>
            </a:pPr>
            <a:r>
              <a:rPr lang="en-US" sz="2400" kern="1200" dirty="0" smtClean="0">
                <a:latin typeface="Arial" charset="0"/>
                <a:ea typeface="ＭＳ Ｐゴシック" charset="-128"/>
              </a:rPr>
              <a:t>Code </a:t>
            </a:r>
            <a:r>
              <a:rPr lang="en-US" sz="2400" kern="1200" dirty="0">
                <a:latin typeface="Arial" charset="0"/>
                <a:ea typeface="ＭＳ Ｐゴシック" charset="-128"/>
              </a:rPr>
              <a:t>Of </a:t>
            </a:r>
            <a:r>
              <a:rPr lang="en-US" sz="2400" kern="1200" dirty="0" smtClean="0">
                <a:latin typeface="Arial" charset="0"/>
                <a:ea typeface="ＭＳ Ｐゴシック" charset="-128"/>
              </a:rPr>
              <a:t>Conduct:</a:t>
            </a:r>
          </a:p>
          <a:p>
            <a:pPr lvl="1">
              <a:buFont typeface="Arial"/>
              <a:buChar char="•"/>
            </a:pPr>
            <a:r>
              <a:rPr lang="en-US" sz="2000" kern="1200" dirty="0" smtClean="0">
                <a:latin typeface="Arial" charset="0"/>
                <a:ea typeface="ＭＳ Ｐゴシック" charset="-128"/>
              </a:rPr>
              <a:t>Outlines expectations of all volunteers towards the public and each other</a:t>
            </a:r>
          </a:p>
          <a:p>
            <a:pPr lvl="1">
              <a:buFont typeface="Arial"/>
              <a:buChar char="•"/>
            </a:pPr>
            <a:r>
              <a:rPr lang="en-US" sz="2000" kern="1200" dirty="0" smtClean="0">
                <a:latin typeface="Arial" charset="0"/>
                <a:ea typeface="ＭＳ Ｐゴシック" charset="-128"/>
              </a:rPr>
              <a:t>States what is expected of the volunteers</a:t>
            </a:r>
          </a:p>
          <a:p>
            <a:pPr lvl="1">
              <a:buFont typeface="Arial"/>
              <a:buChar char="•"/>
            </a:pPr>
            <a:r>
              <a:rPr lang="en-US" sz="2000" kern="1200" dirty="0" smtClean="0">
                <a:latin typeface="Arial" charset="0"/>
                <a:ea typeface="ＭＳ Ｐゴシック" charset="-128"/>
              </a:rPr>
              <a:t>States what volunteers can expect from the festival</a:t>
            </a:r>
          </a:p>
          <a:p>
            <a:pPr marL="0" indent="0">
              <a:buNone/>
            </a:pPr>
            <a:r>
              <a:rPr lang="en-US" sz="2400" kern="1200" dirty="0">
                <a:latin typeface="Arial" charset="0"/>
                <a:ea typeface="ＭＳ Ｐゴシック" charset="-128"/>
              </a:rPr>
              <a:t>	</a:t>
            </a:r>
          </a:p>
          <a:p>
            <a:pPr marL="0" indent="0">
              <a:buNone/>
            </a:pPr>
            <a:r>
              <a:rPr lang="en-US" sz="2400" kern="1200" dirty="0" smtClean="0">
                <a:latin typeface="Arial" charset="0"/>
                <a:ea typeface="ＭＳ Ｐゴシック" charset="-128"/>
              </a:rPr>
              <a:t>Supervision:</a:t>
            </a:r>
            <a:r>
              <a:rPr lang="en-US" sz="2400" kern="1200" dirty="0">
                <a:latin typeface="Arial" charset="0"/>
                <a:ea typeface="ＭＳ Ｐゴシック" charset="-128"/>
              </a:rPr>
              <a:t>	</a:t>
            </a:r>
            <a:endParaRPr lang="en-US" sz="2400" kern="1200" dirty="0" smtClean="0">
              <a:latin typeface="Arial" charset="0"/>
              <a:ea typeface="ＭＳ Ｐゴシック" charset="-128"/>
            </a:endParaRPr>
          </a:p>
          <a:p>
            <a:pPr marL="742950" lvl="2" indent="-342900">
              <a:buFont typeface="Arial"/>
              <a:buChar char="•"/>
            </a:pPr>
            <a:r>
              <a:rPr lang="en-US" sz="2000" kern="1200" dirty="0" smtClean="0">
                <a:latin typeface="Arial" charset="0"/>
                <a:ea typeface="ＭＳ Ｐゴシック" charset="-128"/>
              </a:rPr>
              <a:t>Clarifies who volunteers will report to</a:t>
            </a:r>
          </a:p>
          <a:p>
            <a:pPr marL="742950" lvl="2" indent="-342900">
              <a:buFont typeface="Arial"/>
              <a:buChar char="•"/>
            </a:pPr>
            <a:r>
              <a:rPr lang="en-US" sz="2000" kern="1200" dirty="0" smtClean="0">
                <a:latin typeface="Arial" charset="0"/>
                <a:ea typeface="ＭＳ Ｐゴシック" charset="-128"/>
              </a:rPr>
              <a:t>Identifies what to do if they have concerns about their position or interactions with others</a:t>
            </a:r>
            <a:endParaRPr lang="en-US" sz="2000" kern="1200" dirty="0">
              <a:latin typeface="Arial" charset="0"/>
              <a:ea typeface="ＭＳ Ｐゴシック" charset="-128"/>
            </a:endParaRPr>
          </a:p>
          <a:p>
            <a:pPr marL="0" indent="0">
              <a:buNone/>
            </a:pPr>
            <a:endParaRPr lang="en-US" sz="2400" kern="1200" dirty="0">
              <a:latin typeface="Arial" charset="0"/>
              <a:ea typeface="ＭＳ Ｐゴシック" charset="-128"/>
            </a:endParaRPr>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dirty="0" smtClean="0"/>
              <a:t>Cheryl A Ewing Consulting</a:t>
            </a:r>
            <a:endParaRPr lang="en-US" dirty="0"/>
          </a:p>
        </p:txBody>
      </p:sp>
      <p:sp>
        <p:nvSpPr>
          <p:cNvPr id="6" name="TextBox 5"/>
          <p:cNvSpPr txBox="1"/>
          <p:nvPr/>
        </p:nvSpPr>
        <p:spPr>
          <a:xfrm>
            <a:off x="611560" y="620688"/>
            <a:ext cx="7992888" cy="707886"/>
          </a:xfrm>
          <a:prstGeom prst="rect">
            <a:avLst/>
          </a:prstGeom>
          <a:noFill/>
        </p:spPr>
        <p:txBody>
          <a:bodyPr wrap="square" rtlCol="0">
            <a:spAutoFit/>
          </a:bodyPr>
          <a:lstStyle/>
          <a:p>
            <a:pPr marL="0" indent="0">
              <a:buNone/>
            </a:pPr>
            <a:r>
              <a:rPr lang="en-US" sz="4000" dirty="0">
                <a:latin typeface="Verdana"/>
                <a:cs typeface="Verdana"/>
              </a:rPr>
              <a:t>Creating a Safe Environment</a:t>
            </a:r>
          </a:p>
        </p:txBody>
      </p:sp>
    </p:spTree>
    <p:extLst>
      <p:ext uri="{BB962C8B-B14F-4D97-AF65-F5344CB8AC3E}">
        <p14:creationId xmlns:p14="http://schemas.microsoft.com/office/powerpoint/2010/main" val="3575402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24744"/>
            <a:ext cx="7772400" cy="4114800"/>
          </a:xfrm>
        </p:spPr>
        <p:txBody>
          <a:bodyPr/>
          <a:lstStyle/>
          <a:p>
            <a:pPr marL="0" indent="0">
              <a:buNone/>
            </a:pPr>
            <a:r>
              <a:rPr lang="en-US" sz="2400" kern="1200" dirty="0">
                <a:latin typeface="Arial" charset="0"/>
                <a:ea typeface="ＭＳ Ｐゴシック" charset="-128"/>
              </a:rPr>
              <a:t>	</a:t>
            </a:r>
          </a:p>
          <a:p>
            <a:pPr marL="0" indent="0">
              <a:buNone/>
            </a:pPr>
            <a:r>
              <a:rPr lang="en-US" sz="2400" kern="1200" dirty="0" smtClean="0">
                <a:latin typeface="Arial" charset="0"/>
                <a:ea typeface="ＭＳ Ｐゴシック" charset="-128"/>
              </a:rPr>
              <a:t>Inclusion of Alcohol:</a:t>
            </a:r>
          </a:p>
          <a:p>
            <a:pPr lvl="1">
              <a:buFont typeface="Arial"/>
              <a:buChar char="•"/>
            </a:pPr>
            <a:r>
              <a:rPr lang="en-US" sz="2000" kern="1200" dirty="0" smtClean="0">
                <a:latin typeface="Arial" charset="0"/>
                <a:ea typeface="ＭＳ Ｐゴシック" charset="-128"/>
              </a:rPr>
              <a:t>What are the procedures for serving of alcohol?</a:t>
            </a:r>
          </a:p>
          <a:p>
            <a:pPr lvl="1">
              <a:buFont typeface="Arial"/>
              <a:buChar char="•"/>
            </a:pPr>
            <a:r>
              <a:rPr lang="en-US" sz="2000" kern="1200" dirty="0" smtClean="0">
                <a:latin typeface="Arial" charset="0"/>
                <a:ea typeface="ＭＳ Ｐゴシック" charset="-128"/>
              </a:rPr>
              <a:t>Last call</a:t>
            </a:r>
          </a:p>
          <a:p>
            <a:pPr lvl="1">
              <a:buFont typeface="Arial"/>
              <a:buChar char="•"/>
            </a:pPr>
            <a:r>
              <a:rPr lang="en-US" sz="2000" kern="1200" dirty="0" smtClean="0">
                <a:latin typeface="Arial" charset="0"/>
                <a:ea typeface="ＭＳ Ｐゴシック" charset="-128"/>
              </a:rPr>
              <a:t>Limitations</a:t>
            </a:r>
          </a:p>
          <a:p>
            <a:pPr lvl="1">
              <a:buFont typeface="Arial"/>
              <a:buChar char="•"/>
            </a:pPr>
            <a:r>
              <a:rPr lang="en-US" sz="2000" kern="1200" dirty="0" smtClean="0">
                <a:latin typeface="Arial" charset="0"/>
                <a:ea typeface="ＭＳ Ｐゴシック" charset="-128"/>
              </a:rPr>
              <a:t>Expectations of volunteers whether or not they are serving</a:t>
            </a:r>
          </a:p>
          <a:p>
            <a:pPr lvl="1">
              <a:buFont typeface="Arial"/>
              <a:buChar char="•"/>
            </a:pPr>
            <a:r>
              <a:rPr lang="en-US" sz="2000" kern="1200" dirty="0" smtClean="0">
                <a:latin typeface="Arial" charset="0"/>
                <a:ea typeface="ＭＳ Ｐゴシック" charset="-128"/>
              </a:rPr>
              <a:t>Identifying the individual in charge</a:t>
            </a:r>
          </a:p>
          <a:p>
            <a:pPr lvl="1">
              <a:buFont typeface="Arial"/>
              <a:buChar char="•"/>
            </a:pPr>
            <a:r>
              <a:rPr lang="en-US" sz="2000" kern="1200" dirty="0" smtClean="0">
                <a:latin typeface="Arial" charset="0"/>
                <a:ea typeface="ＭＳ Ｐゴシック" charset="-128"/>
              </a:rPr>
              <a:t>Should not only meet expectations of provincial authority but also what you have identified as appropriate for your event</a:t>
            </a:r>
          </a:p>
          <a:p>
            <a:pPr lvl="1">
              <a:buFont typeface="Arial"/>
              <a:buChar char="•"/>
            </a:pPr>
            <a:r>
              <a:rPr lang="en-US" sz="2000" kern="1200" dirty="0" smtClean="0">
                <a:latin typeface="Arial" charset="0"/>
                <a:ea typeface="ＭＳ Ｐゴシック" charset="-128"/>
              </a:rPr>
              <a:t>Identifies on-site signage including process, if any, for safe driving options</a:t>
            </a:r>
          </a:p>
          <a:p>
            <a:pPr lvl="1">
              <a:buFont typeface="Arial"/>
              <a:buChar char="•"/>
            </a:pPr>
            <a:endParaRPr lang="en-US" sz="2000" kern="1200" dirty="0" smtClean="0">
              <a:latin typeface="Arial" charset="0"/>
              <a:ea typeface="ＭＳ Ｐゴシック" charset="-128"/>
            </a:endParaRPr>
          </a:p>
          <a:p>
            <a:pPr marL="0" indent="0">
              <a:buNone/>
            </a:pPr>
            <a:endParaRPr lang="en-US" sz="2400" kern="1200" dirty="0">
              <a:latin typeface="Arial" charset="0"/>
              <a:ea typeface="ＭＳ Ｐゴシック" charset="-128"/>
            </a:endParaRPr>
          </a:p>
          <a:p>
            <a:pPr marL="0" indent="0">
              <a:buNone/>
            </a:pPr>
            <a:endParaRPr lang="en-US" sz="2400" dirty="0" smtClean="0">
              <a:latin typeface="Arial"/>
              <a:cs typeface="Arial"/>
            </a:endParaRPr>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dirty="0" smtClean="0"/>
              <a:t>Cheryl A Ewing Consulting</a:t>
            </a:r>
            <a:endParaRPr lang="en-US" dirty="0"/>
          </a:p>
        </p:txBody>
      </p:sp>
      <p:sp>
        <p:nvSpPr>
          <p:cNvPr id="6" name="TextBox 5"/>
          <p:cNvSpPr txBox="1"/>
          <p:nvPr/>
        </p:nvSpPr>
        <p:spPr>
          <a:xfrm>
            <a:off x="611560" y="620688"/>
            <a:ext cx="7992888" cy="707886"/>
          </a:xfrm>
          <a:prstGeom prst="rect">
            <a:avLst/>
          </a:prstGeom>
          <a:noFill/>
        </p:spPr>
        <p:txBody>
          <a:bodyPr wrap="square" rtlCol="0">
            <a:spAutoFit/>
          </a:bodyPr>
          <a:lstStyle/>
          <a:p>
            <a:pPr marL="0" indent="0">
              <a:buNone/>
            </a:pPr>
            <a:r>
              <a:rPr lang="en-US" sz="4000" dirty="0">
                <a:latin typeface="Verdana"/>
                <a:cs typeface="Verdana"/>
              </a:rPr>
              <a:t>Creating a Safe Environment</a:t>
            </a:r>
          </a:p>
        </p:txBody>
      </p:sp>
    </p:spTree>
    <p:extLst>
      <p:ext uri="{BB962C8B-B14F-4D97-AF65-F5344CB8AC3E}">
        <p14:creationId xmlns:p14="http://schemas.microsoft.com/office/powerpoint/2010/main" val="1810042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24744"/>
            <a:ext cx="7772400" cy="4114800"/>
          </a:xfrm>
        </p:spPr>
        <p:txBody>
          <a:bodyPr/>
          <a:lstStyle/>
          <a:p>
            <a:pPr marL="0" indent="0">
              <a:buNone/>
            </a:pPr>
            <a:r>
              <a:rPr lang="en-US" sz="2400" kern="1200" dirty="0">
                <a:latin typeface="Arial" charset="0"/>
                <a:ea typeface="ＭＳ Ｐゴシック" charset="-128"/>
              </a:rPr>
              <a:t>	</a:t>
            </a:r>
          </a:p>
          <a:p>
            <a:pPr marL="0" indent="0">
              <a:buNone/>
            </a:pPr>
            <a:r>
              <a:rPr lang="en-US" sz="2400" b="1" dirty="0" smtClean="0">
                <a:latin typeface="Arial"/>
                <a:cs typeface="Arial"/>
              </a:rPr>
              <a:t>Harassment And Discrimination:</a:t>
            </a:r>
          </a:p>
          <a:p>
            <a:pPr lvl="1">
              <a:buFont typeface="Arial"/>
              <a:buChar char="•"/>
            </a:pPr>
            <a:r>
              <a:rPr lang="en-US" sz="2000" b="1" dirty="0" smtClean="0">
                <a:latin typeface="Ariel"/>
                <a:cs typeface="Ariel"/>
              </a:rPr>
              <a:t>Unfortunately, there can be workplace challenges within volunteer organizations	</a:t>
            </a:r>
          </a:p>
          <a:p>
            <a:pPr lvl="1">
              <a:buFont typeface="Arial"/>
              <a:buChar char="•"/>
            </a:pPr>
            <a:r>
              <a:rPr lang="en-US" sz="2000" b="1" dirty="0" smtClean="0">
                <a:latin typeface="Ariel"/>
                <a:cs typeface="Ariel"/>
              </a:rPr>
              <a:t>Volunteers must know who to turn to if they have any kind of negative experience</a:t>
            </a:r>
          </a:p>
          <a:p>
            <a:pPr lvl="1">
              <a:buFont typeface="Arial"/>
              <a:buChar char="•"/>
            </a:pPr>
            <a:r>
              <a:rPr lang="en-US" sz="2000" b="1" dirty="0" smtClean="0">
                <a:latin typeface="Ariel"/>
                <a:cs typeface="Ariel"/>
              </a:rPr>
              <a:t>Addressing potential situations in a manual provided to your volunteers demonstrates that you take their safety and experience seriously</a:t>
            </a:r>
          </a:p>
          <a:p>
            <a:pPr lvl="1">
              <a:buFont typeface="Arial"/>
              <a:buChar char="•"/>
            </a:pPr>
            <a:r>
              <a:rPr lang="en-US" sz="2000" b="1" dirty="0" smtClean="0">
                <a:latin typeface="Ariel"/>
                <a:cs typeface="Ariel"/>
              </a:rPr>
              <a:t>Have an internal process for recording volunteer concerns</a:t>
            </a:r>
            <a:endParaRPr lang="en-CA" sz="2000" b="1" dirty="0">
              <a:latin typeface="Ariel"/>
              <a:cs typeface="Ariel"/>
            </a:endParaRPr>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dirty="0" smtClean="0"/>
              <a:t>Cheryl A Ewing Consulting</a:t>
            </a:r>
            <a:endParaRPr lang="en-US" dirty="0"/>
          </a:p>
        </p:txBody>
      </p:sp>
      <p:sp>
        <p:nvSpPr>
          <p:cNvPr id="6" name="TextBox 5"/>
          <p:cNvSpPr txBox="1"/>
          <p:nvPr/>
        </p:nvSpPr>
        <p:spPr>
          <a:xfrm>
            <a:off x="611560" y="620688"/>
            <a:ext cx="7992888" cy="707886"/>
          </a:xfrm>
          <a:prstGeom prst="rect">
            <a:avLst/>
          </a:prstGeom>
          <a:noFill/>
        </p:spPr>
        <p:txBody>
          <a:bodyPr wrap="square" rtlCol="0">
            <a:spAutoFit/>
          </a:bodyPr>
          <a:lstStyle/>
          <a:p>
            <a:pPr marL="0" indent="0">
              <a:buNone/>
            </a:pPr>
            <a:r>
              <a:rPr lang="en-US" sz="4000" dirty="0">
                <a:latin typeface="Verdana"/>
                <a:cs typeface="Verdana"/>
              </a:rPr>
              <a:t>Creating a Safe Environment</a:t>
            </a:r>
          </a:p>
        </p:txBody>
      </p:sp>
    </p:spTree>
    <p:extLst>
      <p:ext uri="{BB962C8B-B14F-4D97-AF65-F5344CB8AC3E}">
        <p14:creationId xmlns:p14="http://schemas.microsoft.com/office/powerpoint/2010/main" val="1851390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Rectangle 5"/>
          <p:cNvSpPr>
            <a:spLocks noGrp="1" noChangeArrowheads="1"/>
          </p:cNvSpPr>
          <p:nvPr>
            <p:ph type="ftr" sz="quarter" idx="11"/>
          </p:nvPr>
        </p:nvSpPr>
        <p:spPr>
          <a:xfrm>
            <a:off x="6011863" y="6237288"/>
            <a:ext cx="2895600" cy="457200"/>
          </a:xfrm>
          <a:noFill/>
        </p:spPr>
        <p:txBody>
          <a:bodyPr/>
          <a:lstStyle/>
          <a:p>
            <a:pPr>
              <a:defRPr/>
            </a:pPr>
            <a:r>
              <a:rPr lang="en-US" dirty="0"/>
              <a:t>Cheryl A Ewing Consulting</a:t>
            </a:r>
          </a:p>
        </p:txBody>
      </p:sp>
      <p:sp>
        <p:nvSpPr>
          <p:cNvPr id="19458" name="Rectangle 2"/>
          <p:cNvSpPr>
            <a:spLocks noGrp="1" noChangeArrowheads="1"/>
          </p:cNvSpPr>
          <p:nvPr>
            <p:ph type="ctrTitle"/>
          </p:nvPr>
        </p:nvSpPr>
        <p:spPr>
          <a:xfrm>
            <a:off x="685800" y="332656"/>
            <a:ext cx="7772400" cy="1676400"/>
          </a:xfrm>
        </p:spPr>
        <p:txBody>
          <a:bodyPr/>
          <a:lstStyle/>
          <a:p>
            <a:pPr eaLnBrk="1" hangingPunct="1">
              <a:defRPr/>
            </a:pPr>
            <a:r>
              <a:rPr lang="en-US" dirty="0" smtClean="0"/>
              <a:t>Reminders:</a:t>
            </a:r>
          </a:p>
        </p:txBody>
      </p:sp>
      <p:sp>
        <p:nvSpPr>
          <p:cNvPr id="17412" name="Text Box 3"/>
          <p:cNvSpPr txBox="1">
            <a:spLocks noChangeArrowheads="1"/>
          </p:cNvSpPr>
          <p:nvPr/>
        </p:nvSpPr>
        <p:spPr bwMode="auto">
          <a:xfrm>
            <a:off x="685800" y="1700808"/>
            <a:ext cx="7558608" cy="41549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a:spAutoFit/>
          </a:bodyPr>
          <a:lstStyle>
            <a:lvl1pPr marL="342900" indent="-342900">
              <a:defRPr sz="2400">
                <a:solidFill>
                  <a:schemeClr val="tx1"/>
                </a:solidFill>
                <a:latin typeface="Arial" charset="0"/>
                <a:ea typeface="ＭＳ Ｐゴシック" charset="-128"/>
              </a:defRPr>
            </a:lvl1pPr>
            <a:lvl2pPr marL="1085850" indent="-34290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defRPr/>
            </a:pPr>
            <a:r>
              <a:rPr lang="en-US" dirty="0"/>
              <a:t>You can hear us, we cannot hear you!</a:t>
            </a:r>
          </a:p>
          <a:p>
            <a:pPr>
              <a:defRPr/>
            </a:pPr>
            <a:endParaRPr lang="en-US" sz="2000" dirty="0"/>
          </a:p>
          <a:p>
            <a:pPr>
              <a:defRPr/>
            </a:pPr>
            <a:r>
              <a:rPr lang="en-US" sz="2000" b="1" dirty="0"/>
              <a:t>Can’t hear?</a:t>
            </a:r>
          </a:p>
          <a:p>
            <a:pPr>
              <a:defRPr/>
            </a:pPr>
            <a:r>
              <a:rPr lang="en-US" sz="2000" dirty="0"/>
              <a:t>Try turning up your volume</a:t>
            </a:r>
          </a:p>
          <a:p>
            <a:pPr>
              <a:defRPr/>
            </a:pPr>
            <a:r>
              <a:rPr lang="en-US" sz="2000" dirty="0"/>
              <a:t>Call in by phone or use your computer headphones</a:t>
            </a:r>
          </a:p>
          <a:p>
            <a:pPr>
              <a:defRPr/>
            </a:pPr>
            <a:endParaRPr lang="en-US" sz="2000" dirty="0"/>
          </a:p>
          <a:p>
            <a:pPr>
              <a:defRPr/>
            </a:pPr>
            <a:r>
              <a:rPr lang="en-US" sz="2000" b="1" dirty="0"/>
              <a:t>Have a question? </a:t>
            </a:r>
          </a:p>
          <a:p>
            <a:pPr>
              <a:defRPr/>
            </a:pPr>
            <a:r>
              <a:rPr lang="en-US" sz="2000" dirty="0"/>
              <a:t>Use the chat box, any time. Will have time at the end and after the webinar. </a:t>
            </a:r>
          </a:p>
          <a:p>
            <a:pPr>
              <a:defRPr/>
            </a:pPr>
            <a:endParaRPr lang="en-US" sz="2000" dirty="0"/>
          </a:p>
          <a:p>
            <a:pPr>
              <a:defRPr/>
            </a:pPr>
            <a:r>
              <a:rPr lang="en-US" sz="2000" b="1" dirty="0"/>
              <a:t>Downloads</a:t>
            </a:r>
          </a:p>
          <a:p>
            <a:pPr>
              <a:defRPr/>
            </a:pPr>
            <a:r>
              <a:rPr lang="en-US" sz="2000" dirty="0"/>
              <a:t>Slide Presentation and other materials</a:t>
            </a:r>
          </a:p>
          <a:p>
            <a:pPr>
              <a:defRPr/>
            </a:pPr>
            <a:r>
              <a:rPr lang="en-US" sz="2000" dirty="0"/>
              <a:t>Webinar Recording will be available on Ontario Presents site</a:t>
            </a: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733256"/>
          </a:xfrm>
        </p:spPr>
        <p:txBody>
          <a:bodyPr/>
          <a:lstStyle/>
          <a:p>
            <a:pPr marL="0" indent="0">
              <a:buNone/>
            </a:pPr>
            <a:r>
              <a:rPr lang="en-US" sz="2400" kern="1200" dirty="0">
                <a:latin typeface="Arial" charset="0"/>
                <a:ea typeface="ＭＳ Ｐゴシック" charset="-128"/>
              </a:rPr>
              <a:t>	</a:t>
            </a:r>
          </a:p>
          <a:p>
            <a:pPr marL="0" indent="0">
              <a:buNone/>
            </a:pPr>
            <a:r>
              <a:rPr lang="en-US" sz="2400" b="1" dirty="0" smtClean="0"/>
              <a:t>Discipline And Dismissal</a:t>
            </a:r>
            <a:endParaRPr lang="en-CA" sz="2400" b="1" dirty="0" smtClean="0"/>
          </a:p>
          <a:p>
            <a:pPr marL="457200" lvl="1" indent="0">
              <a:buNone/>
            </a:pPr>
            <a:r>
              <a:rPr lang="en-US" sz="2000" dirty="0" smtClean="0">
                <a:latin typeface="Arial"/>
                <a:cs typeface="Arial"/>
              </a:rPr>
              <a:t>Inappropriate </a:t>
            </a:r>
            <a:r>
              <a:rPr lang="en-US" sz="2000" dirty="0">
                <a:latin typeface="Arial"/>
                <a:cs typeface="Arial"/>
              </a:rPr>
              <a:t>behaviours can negatively influence </a:t>
            </a:r>
            <a:r>
              <a:rPr lang="en-US" sz="2000" dirty="0" smtClean="0">
                <a:latin typeface="Arial"/>
                <a:cs typeface="Arial"/>
              </a:rPr>
              <a:t>your festival’s</a:t>
            </a:r>
            <a:r>
              <a:rPr lang="en-CA" sz="2000" dirty="0">
                <a:latin typeface="Arial"/>
                <a:cs typeface="Arial"/>
              </a:rPr>
              <a:t> </a:t>
            </a:r>
            <a:endParaRPr lang="en-CA" sz="2000" dirty="0" smtClean="0">
              <a:latin typeface="Arial"/>
              <a:cs typeface="Arial"/>
            </a:endParaRPr>
          </a:p>
          <a:p>
            <a:pPr lvl="2">
              <a:buFont typeface="Arial"/>
              <a:buChar char="•"/>
            </a:pPr>
            <a:r>
              <a:rPr lang="en-CA" sz="1600" dirty="0" smtClean="0">
                <a:latin typeface="Arial"/>
                <a:cs typeface="Arial"/>
              </a:rPr>
              <a:t>R</a:t>
            </a:r>
            <a:r>
              <a:rPr lang="en-US" sz="1600" dirty="0" err="1" smtClean="0">
                <a:latin typeface="Arial"/>
                <a:cs typeface="Arial"/>
              </a:rPr>
              <a:t>eputation</a:t>
            </a:r>
            <a:r>
              <a:rPr lang="en-US" sz="1600" dirty="0" smtClean="0">
                <a:latin typeface="Arial"/>
                <a:cs typeface="Arial"/>
              </a:rPr>
              <a:t> </a:t>
            </a:r>
            <a:r>
              <a:rPr lang="en-US" sz="1600" dirty="0">
                <a:latin typeface="Arial"/>
                <a:cs typeface="Arial"/>
              </a:rPr>
              <a:t>in the community</a:t>
            </a:r>
            <a:endParaRPr lang="en-CA" sz="1600" dirty="0">
              <a:latin typeface="Arial"/>
              <a:cs typeface="Arial"/>
            </a:endParaRPr>
          </a:p>
          <a:p>
            <a:pPr lvl="2">
              <a:buFont typeface="Arial"/>
              <a:buChar char="•"/>
            </a:pPr>
            <a:r>
              <a:rPr lang="en-US" sz="1600" dirty="0">
                <a:latin typeface="Arial"/>
                <a:cs typeface="Arial"/>
              </a:rPr>
              <a:t>Ability to secure funding</a:t>
            </a:r>
            <a:endParaRPr lang="en-CA" sz="1600" dirty="0">
              <a:latin typeface="Arial"/>
              <a:cs typeface="Arial"/>
            </a:endParaRPr>
          </a:p>
          <a:p>
            <a:pPr lvl="2">
              <a:buFont typeface="Arial"/>
              <a:buChar char="•"/>
            </a:pPr>
            <a:r>
              <a:rPr lang="en-US" sz="1600" dirty="0">
                <a:latin typeface="Arial"/>
                <a:cs typeface="Arial"/>
              </a:rPr>
              <a:t>Artist/client/customer relations</a:t>
            </a:r>
            <a:endParaRPr lang="en-CA" sz="1600" dirty="0">
              <a:latin typeface="Arial"/>
              <a:cs typeface="Arial"/>
            </a:endParaRPr>
          </a:p>
          <a:p>
            <a:pPr lvl="2">
              <a:buFont typeface="Arial"/>
              <a:buChar char="•"/>
            </a:pPr>
            <a:r>
              <a:rPr lang="en-US" sz="1600" dirty="0">
                <a:latin typeface="Arial"/>
                <a:cs typeface="Arial"/>
              </a:rPr>
              <a:t>Volunteer program morale</a:t>
            </a:r>
            <a:endParaRPr lang="en-CA" sz="1600" dirty="0">
              <a:latin typeface="Arial"/>
              <a:cs typeface="Arial"/>
            </a:endParaRPr>
          </a:p>
          <a:p>
            <a:pPr lvl="2">
              <a:buFont typeface="Arial"/>
              <a:buChar char="•"/>
            </a:pPr>
            <a:r>
              <a:rPr lang="en-US" sz="1600" dirty="0">
                <a:latin typeface="Arial"/>
                <a:cs typeface="Arial"/>
              </a:rPr>
              <a:t>Employee morale</a:t>
            </a:r>
            <a:endParaRPr lang="en-CA" sz="1600" dirty="0">
              <a:latin typeface="Arial"/>
              <a:cs typeface="Arial"/>
            </a:endParaRPr>
          </a:p>
          <a:p>
            <a:pPr marL="0" indent="0">
              <a:buNone/>
            </a:pPr>
            <a:endParaRPr lang="en-US" sz="1800" dirty="0" smtClean="0"/>
          </a:p>
          <a:p>
            <a:pPr marL="0" indent="0">
              <a:buNone/>
            </a:pPr>
            <a:r>
              <a:rPr lang="en-US" sz="2400" b="1" dirty="0"/>
              <a:t>Disciplinary action is taken to ensure that volunteers comply with:</a:t>
            </a:r>
            <a:endParaRPr lang="en-CA" sz="2400" b="1" dirty="0"/>
          </a:p>
          <a:p>
            <a:pPr lvl="1">
              <a:buFont typeface="Arial"/>
              <a:buChar char="•"/>
            </a:pPr>
            <a:r>
              <a:rPr lang="en-US" sz="1600" dirty="0">
                <a:latin typeface="Arial"/>
                <a:cs typeface="Arial"/>
              </a:rPr>
              <a:t>Supervisory expectations</a:t>
            </a:r>
            <a:endParaRPr lang="en-CA" sz="1600" dirty="0">
              <a:latin typeface="Arial"/>
              <a:cs typeface="Arial"/>
            </a:endParaRPr>
          </a:p>
          <a:p>
            <a:pPr lvl="1">
              <a:buFont typeface="Arial"/>
              <a:buChar char="•"/>
            </a:pPr>
            <a:r>
              <a:rPr lang="en-US" sz="1600" dirty="0">
                <a:latin typeface="Arial"/>
                <a:cs typeface="Arial"/>
              </a:rPr>
              <a:t>Job standards</a:t>
            </a:r>
            <a:endParaRPr lang="en-CA" sz="1600" dirty="0">
              <a:latin typeface="Arial"/>
              <a:cs typeface="Arial"/>
            </a:endParaRPr>
          </a:p>
          <a:p>
            <a:pPr lvl="1">
              <a:buFont typeface="Arial"/>
              <a:buChar char="•"/>
            </a:pPr>
            <a:r>
              <a:rPr lang="en-US" sz="1600" dirty="0">
                <a:latin typeface="Arial"/>
                <a:cs typeface="Arial"/>
              </a:rPr>
              <a:t>Organizational policies, procedures and work rules</a:t>
            </a:r>
            <a:endParaRPr lang="en-CA" sz="1600" dirty="0">
              <a:latin typeface="Arial"/>
              <a:cs typeface="Arial"/>
            </a:endParaRPr>
          </a:p>
          <a:p>
            <a:pPr lvl="1">
              <a:buFont typeface="Arial"/>
              <a:buChar char="•"/>
            </a:pPr>
            <a:r>
              <a:rPr lang="en-US" sz="1600" dirty="0">
                <a:latin typeface="Arial"/>
                <a:cs typeface="Arial"/>
              </a:rPr>
              <a:t>Safety rules</a:t>
            </a:r>
            <a:endParaRPr lang="en-CA" sz="1600" dirty="0">
              <a:latin typeface="Arial"/>
              <a:cs typeface="Arial"/>
            </a:endParaRPr>
          </a:p>
          <a:p>
            <a:pPr marL="0" indent="0">
              <a:buNone/>
            </a:pPr>
            <a:endParaRPr lang="en-CA" sz="2400" dirty="0"/>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dirty="0" smtClean="0"/>
              <a:t>Cheryl A Ewing Consulting</a:t>
            </a:r>
            <a:endParaRPr lang="en-US" dirty="0"/>
          </a:p>
        </p:txBody>
      </p:sp>
      <p:sp>
        <p:nvSpPr>
          <p:cNvPr id="6" name="TextBox 5"/>
          <p:cNvSpPr txBox="1"/>
          <p:nvPr/>
        </p:nvSpPr>
        <p:spPr>
          <a:xfrm>
            <a:off x="611560" y="476672"/>
            <a:ext cx="7992888" cy="707886"/>
          </a:xfrm>
          <a:prstGeom prst="rect">
            <a:avLst/>
          </a:prstGeom>
          <a:noFill/>
        </p:spPr>
        <p:txBody>
          <a:bodyPr wrap="square" rtlCol="0">
            <a:spAutoFit/>
          </a:bodyPr>
          <a:lstStyle/>
          <a:p>
            <a:pPr marL="0" indent="0">
              <a:buNone/>
            </a:pPr>
            <a:r>
              <a:rPr lang="en-US" sz="4000" dirty="0">
                <a:latin typeface="Verdana"/>
                <a:cs typeface="Verdana"/>
              </a:rPr>
              <a:t>Creating a Safe Environment</a:t>
            </a:r>
          </a:p>
        </p:txBody>
      </p:sp>
    </p:spTree>
    <p:extLst>
      <p:ext uri="{BB962C8B-B14F-4D97-AF65-F5344CB8AC3E}">
        <p14:creationId xmlns:p14="http://schemas.microsoft.com/office/powerpoint/2010/main" val="2281825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733256"/>
          </a:xfrm>
        </p:spPr>
        <p:txBody>
          <a:bodyPr/>
          <a:lstStyle/>
          <a:p>
            <a:pPr marL="0" indent="0">
              <a:buNone/>
            </a:pPr>
            <a:r>
              <a:rPr lang="en-US" sz="2400" kern="1200" dirty="0">
                <a:latin typeface="Arial" charset="0"/>
                <a:ea typeface="ＭＳ Ｐゴシック" charset="-128"/>
              </a:rPr>
              <a:t>	</a:t>
            </a:r>
          </a:p>
          <a:p>
            <a:pPr marL="0" indent="0">
              <a:buNone/>
            </a:pPr>
            <a:endParaRPr lang="en-US" sz="2400" b="1" dirty="0" smtClean="0"/>
          </a:p>
          <a:p>
            <a:pPr marL="0" indent="0">
              <a:buNone/>
            </a:pPr>
            <a:endParaRPr lang="en-US" sz="2400" b="1" dirty="0"/>
          </a:p>
          <a:p>
            <a:pPr marL="0" indent="0">
              <a:buNone/>
            </a:pPr>
            <a:r>
              <a:rPr lang="en-US" sz="2400" b="1" dirty="0" smtClean="0"/>
              <a:t>Privacy Policy</a:t>
            </a:r>
            <a:endParaRPr lang="en-CA" sz="2400" b="1" dirty="0" smtClean="0"/>
          </a:p>
          <a:p>
            <a:pPr marL="457200" lvl="1" indent="0">
              <a:buNone/>
            </a:pPr>
            <a:r>
              <a:rPr lang="en-US" sz="2000" dirty="0" smtClean="0">
                <a:latin typeface="Arial"/>
                <a:cs typeface="Arial"/>
              </a:rPr>
              <a:t>In addition to the privacy policy we should have in place to protect our patrons, we should assure our volunteers that they are subject to the same protections. State how you will use the info </a:t>
            </a:r>
            <a:r>
              <a:rPr lang="mr-IN" sz="2000" dirty="0" smtClean="0">
                <a:latin typeface="Arial"/>
                <a:cs typeface="Arial"/>
              </a:rPr>
              <a:t>–</a:t>
            </a:r>
            <a:r>
              <a:rPr lang="en-US" sz="2000" dirty="0" smtClean="0">
                <a:latin typeface="Arial"/>
                <a:cs typeface="Arial"/>
              </a:rPr>
              <a:t> for scheduling purposes and ask them to opt-in if they want to be on our marketing lists. </a:t>
            </a:r>
            <a:endParaRPr lang="en-CA" sz="2000" dirty="0" smtClean="0">
              <a:latin typeface="Arial"/>
              <a:cs typeface="Arial"/>
            </a:endParaRPr>
          </a:p>
          <a:p>
            <a:pPr marL="0" indent="0">
              <a:buNone/>
            </a:pPr>
            <a:endParaRPr lang="en-US" sz="1800" dirty="0" smtClean="0"/>
          </a:p>
          <a:p>
            <a:pPr marL="0" indent="0">
              <a:buNone/>
            </a:pPr>
            <a:endParaRPr lang="en-CA" sz="2400" dirty="0"/>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dirty="0" smtClean="0"/>
              <a:t>Cheryl A Ewing Consulting</a:t>
            </a:r>
            <a:endParaRPr lang="en-US" dirty="0"/>
          </a:p>
        </p:txBody>
      </p:sp>
    </p:spTree>
    <p:extLst>
      <p:ext uri="{BB962C8B-B14F-4D97-AF65-F5344CB8AC3E}">
        <p14:creationId xmlns:p14="http://schemas.microsoft.com/office/powerpoint/2010/main" val="23072349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24744"/>
            <a:ext cx="7772400" cy="4752528"/>
          </a:xfrm>
        </p:spPr>
        <p:txBody>
          <a:bodyPr/>
          <a:lstStyle/>
          <a:p>
            <a:pPr marL="0" indent="0">
              <a:buFont typeface="Monotype Sorts" charset="0"/>
              <a:buNone/>
              <a:defRPr/>
            </a:pPr>
            <a:r>
              <a:rPr lang="en-US" sz="4000" dirty="0" smtClean="0"/>
              <a:t>Documentation</a:t>
            </a:r>
          </a:p>
          <a:p>
            <a:pPr marL="0" indent="0">
              <a:buNone/>
              <a:defRPr/>
            </a:pPr>
            <a:endParaRPr lang="en-US" sz="2400" dirty="0" smtClean="0"/>
          </a:p>
          <a:p>
            <a:pPr marL="457200" indent="-457200">
              <a:buFont typeface="+mj-lt"/>
              <a:buAutoNum type="arabicPeriod"/>
              <a:defRPr/>
            </a:pPr>
            <a:r>
              <a:rPr lang="en-US" sz="2400" dirty="0" smtClean="0">
                <a:latin typeface="Arial"/>
                <a:cs typeface="Arial"/>
              </a:rPr>
              <a:t>Do you have an incident report?</a:t>
            </a:r>
          </a:p>
          <a:p>
            <a:pPr marL="457200" indent="-457200">
              <a:buFont typeface="+mj-lt"/>
              <a:buAutoNum type="arabicPeriod"/>
              <a:defRPr/>
            </a:pPr>
            <a:r>
              <a:rPr lang="en-US" sz="2400" dirty="0" smtClean="0">
                <a:latin typeface="Arial"/>
                <a:cs typeface="Arial"/>
              </a:rPr>
              <a:t>Do your volunteers know where to find it?</a:t>
            </a:r>
          </a:p>
          <a:p>
            <a:pPr marL="457200" indent="-457200">
              <a:buFont typeface="+mj-lt"/>
              <a:buAutoNum type="arabicPeriod"/>
              <a:defRPr/>
            </a:pPr>
            <a:r>
              <a:rPr lang="en-US" sz="2400" dirty="0" smtClean="0">
                <a:latin typeface="Arial"/>
                <a:cs typeface="Arial"/>
              </a:rPr>
              <a:t>Do they know that they should use it no matter how trivial the injury/incident might seem?</a:t>
            </a:r>
          </a:p>
          <a:p>
            <a:pPr marL="457200" indent="-457200">
              <a:buFont typeface="+mj-lt"/>
              <a:buAutoNum type="arabicPeriod"/>
              <a:defRPr/>
            </a:pPr>
            <a:r>
              <a:rPr lang="en-US" sz="2400" dirty="0" smtClean="0">
                <a:latin typeface="Arial"/>
                <a:cs typeface="Arial"/>
              </a:rPr>
              <a:t>First responders won’t share their report, so you must make your own record. </a:t>
            </a:r>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15366739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764704"/>
            <a:ext cx="7772400" cy="5256584"/>
          </a:xfrm>
        </p:spPr>
        <p:txBody>
          <a:bodyPr/>
          <a:lstStyle/>
          <a:p>
            <a:pPr marL="0" indent="0">
              <a:buFont typeface="Monotype Sorts" charset="0"/>
              <a:buNone/>
              <a:defRPr/>
            </a:pPr>
            <a:r>
              <a:rPr lang="en-US" sz="4000" dirty="0" smtClean="0"/>
              <a:t>Document:</a:t>
            </a:r>
          </a:p>
          <a:p>
            <a:pPr marL="0" indent="0">
              <a:buFont typeface="Monotype Sorts" charset="0"/>
              <a:buNone/>
              <a:defRPr/>
            </a:pPr>
            <a:endParaRPr lang="en-US" sz="2400" dirty="0" smtClean="0"/>
          </a:p>
          <a:p>
            <a:pPr lvl="0">
              <a:buFont typeface="Arial"/>
              <a:buChar char="•"/>
            </a:pPr>
            <a:r>
              <a:rPr lang="en-US" sz="2400" dirty="0"/>
              <a:t>Minor and major injuries</a:t>
            </a:r>
            <a:endParaRPr lang="en-CA" sz="2400" dirty="0"/>
          </a:p>
          <a:p>
            <a:pPr lvl="0">
              <a:buFont typeface="Arial"/>
              <a:buChar char="•"/>
            </a:pPr>
            <a:r>
              <a:rPr lang="en-US" sz="2400" dirty="0"/>
              <a:t>Disturbances or crowd problems</a:t>
            </a:r>
            <a:endParaRPr lang="en-CA" sz="2400" dirty="0"/>
          </a:p>
          <a:p>
            <a:pPr lvl="0">
              <a:buFont typeface="Arial"/>
              <a:buChar char="•"/>
            </a:pPr>
            <a:r>
              <a:rPr lang="en-US" sz="2400" dirty="0"/>
              <a:t>Any situation involving security or emergency personnel</a:t>
            </a:r>
            <a:endParaRPr lang="en-CA" sz="2400" dirty="0"/>
          </a:p>
          <a:p>
            <a:pPr lvl="0">
              <a:buFont typeface="Arial"/>
              <a:buChar char="•"/>
            </a:pPr>
            <a:r>
              <a:rPr lang="en-US" sz="2400" dirty="0"/>
              <a:t>Property damage</a:t>
            </a:r>
            <a:endParaRPr lang="en-CA" sz="2400" dirty="0"/>
          </a:p>
          <a:p>
            <a:pPr lvl="0">
              <a:buFont typeface="Arial"/>
              <a:buChar char="•"/>
            </a:pPr>
            <a:r>
              <a:rPr lang="en-US" sz="2400" dirty="0"/>
              <a:t>Altercations</a:t>
            </a:r>
            <a:endParaRPr lang="en-CA" sz="2400" dirty="0"/>
          </a:p>
          <a:p>
            <a:pPr lvl="0">
              <a:buFont typeface="Arial"/>
              <a:buChar char="•"/>
            </a:pPr>
            <a:r>
              <a:rPr lang="en-US" sz="2400" dirty="0"/>
              <a:t>Any incident involving arrest or police action</a:t>
            </a:r>
            <a:endParaRPr lang="en-CA" sz="2400" dirty="0"/>
          </a:p>
          <a:p>
            <a:pPr lvl="0">
              <a:buFont typeface="Arial"/>
              <a:buChar char="•"/>
            </a:pPr>
            <a:r>
              <a:rPr lang="en-US" sz="2400" dirty="0"/>
              <a:t>Threats of physical force or </a:t>
            </a:r>
            <a:r>
              <a:rPr lang="en-US" sz="2400" dirty="0" smtClean="0"/>
              <a:t>violence</a:t>
            </a:r>
            <a:endParaRPr lang="en-CA" sz="2400" dirty="0"/>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8885591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764704"/>
            <a:ext cx="7772400" cy="5256584"/>
          </a:xfrm>
        </p:spPr>
        <p:txBody>
          <a:bodyPr/>
          <a:lstStyle/>
          <a:p>
            <a:pPr marL="0" indent="0">
              <a:buFont typeface="Monotype Sorts" charset="0"/>
              <a:buNone/>
              <a:defRPr/>
            </a:pPr>
            <a:r>
              <a:rPr lang="en-US" sz="4000" dirty="0" smtClean="0"/>
              <a:t>Documentation:</a:t>
            </a:r>
          </a:p>
          <a:p>
            <a:pPr marL="0" indent="0">
              <a:buFont typeface="Monotype Sorts" charset="0"/>
              <a:buNone/>
              <a:defRPr/>
            </a:pPr>
            <a:endParaRPr lang="en-US" sz="2400" dirty="0" smtClean="0"/>
          </a:p>
          <a:p>
            <a:pPr marL="0" lvl="0" indent="0">
              <a:buNone/>
            </a:pPr>
            <a:r>
              <a:rPr lang="en-US" sz="2400" dirty="0" smtClean="0"/>
              <a:t>The record of any incident should be filled out carefully and at the time of the incident or immediately following. It is not to be taken lightly. </a:t>
            </a:r>
          </a:p>
          <a:p>
            <a:pPr lvl="1">
              <a:buFont typeface="Arial"/>
              <a:buChar char="•"/>
            </a:pPr>
            <a:r>
              <a:rPr lang="en-US" sz="1600" dirty="0"/>
              <a:t>Get names, addresses and telephone numbers of all parties, including any witnesses. Verify spelling of names.</a:t>
            </a:r>
            <a:endParaRPr lang="en-CA" sz="1600" dirty="0"/>
          </a:p>
          <a:p>
            <a:pPr lvl="1">
              <a:buFont typeface="Arial"/>
              <a:buChar char="•"/>
            </a:pPr>
            <a:r>
              <a:rPr lang="en-US" sz="1600" dirty="0"/>
              <a:t>Give </a:t>
            </a:r>
            <a:r>
              <a:rPr lang="en-US" sz="1600" b="1" dirty="0"/>
              <a:t>factual</a:t>
            </a:r>
            <a:r>
              <a:rPr lang="en-US" sz="1600" dirty="0"/>
              <a:t> descriptions of what occurred and the injury or damage done, but DO NOT offer opinions on who, if anyone, may have been at fault.</a:t>
            </a:r>
            <a:endParaRPr lang="en-CA" sz="1600" dirty="0"/>
          </a:p>
          <a:p>
            <a:pPr lvl="1">
              <a:buFont typeface="Arial"/>
              <a:buChar char="•"/>
            </a:pPr>
            <a:r>
              <a:rPr lang="en-US" sz="1600" dirty="0"/>
              <a:t>All items on the report must be completed. If information is unknown, state that on the form.</a:t>
            </a:r>
            <a:endParaRPr lang="en-CA" sz="1600" dirty="0"/>
          </a:p>
          <a:p>
            <a:pPr lvl="1">
              <a:buFont typeface="Arial"/>
              <a:buChar char="•"/>
            </a:pPr>
            <a:r>
              <a:rPr lang="en-US" sz="1600" dirty="0"/>
              <a:t>State the connection of the involved individual(s) to the performance (artist, audience, volunteer, etc.)</a:t>
            </a:r>
            <a:endParaRPr lang="en-CA" sz="1600" dirty="0"/>
          </a:p>
          <a:p>
            <a:pPr lvl="1">
              <a:buFont typeface="Arial"/>
              <a:buChar char="•"/>
            </a:pPr>
            <a:r>
              <a:rPr lang="en-US" sz="1600" dirty="0"/>
              <a:t>Return completed form </a:t>
            </a:r>
            <a:r>
              <a:rPr lang="en-US" sz="1600" dirty="0" smtClean="0"/>
              <a:t>immediately.</a:t>
            </a:r>
            <a:endParaRPr lang="en-CA" sz="1600" dirty="0"/>
          </a:p>
          <a:p>
            <a:pPr lvl="0">
              <a:buFont typeface="Arial"/>
              <a:buChar char="•"/>
            </a:pPr>
            <a:endParaRPr lang="en-CA" sz="2400" dirty="0"/>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35975583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txBox="1">
            <a:spLocks noGrp="1" noChangeArrowheads="1"/>
          </p:cNvSpPr>
          <p:nvPr/>
        </p:nvSpPr>
        <p:spPr bwMode="auto">
          <a:xfrm>
            <a:off x="685800" y="6248400"/>
            <a:ext cx="1905000" cy="457200"/>
          </a:xfrm>
          <a:prstGeom prst="rect">
            <a:avLst/>
          </a:prstGeom>
          <a:noFill/>
          <a:ln>
            <a:noFill/>
          </a:ln>
          <a:effectLst>
            <a:outerShdw blurRad="38100" dist="25399" dir="2700000" algn="ctr" rotWithShape="0">
              <a:schemeClr val="bg2">
                <a:alpha val="74997"/>
              </a:schemeClr>
            </a:outerShdw>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sz="1400">
              <a:latin typeface="Verdana" charset="0"/>
            </a:endParaRPr>
          </a:p>
        </p:txBody>
      </p:sp>
      <p:sp>
        <p:nvSpPr>
          <p:cNvPr id="4" name="Rectangle 5"/>
          <p:cNvSpPr txBox="1">
            <a:spLocks noGrp="1" noChangeArrowheads="1"/>
          </p:cNvSpPr>
          <p:nvPr/>
        </p:nvSpPr>
        <p:spPr bwMode="auto">
          <a:xfrm>
            <a:off x="3124200" y="6248400"/>
            <a:ext cx="2895600" cy="457200"/>
          </a:xfrm>
          <a:prstGeom prst="rect">
            <a:avLst/>
          </a:prstGeom>
          <a:noFill/>
          <a:ln>
            <a:noFill/>
          </a:ln>
          <a:effectLst>
            <a:outerShdw blurRad="38100" dist="25399" dir="2700000" algn="ctr" rotWithShape="0">
              <a:schemeClr val="bg2">
                <a:alpha val="74997"/>
              </a:schemeClr>
            </a:outerShdw>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endParaRPr lang="en-US" altLang="en-US" sz="1400">
              <a:latin typeface="Verdana" charset="0"/>
            </a:endParaRPr>
          </a:p>
        </p:txBody>
      </p:sp>
      <p:sp>
        <p:nvSpPr>
          <p:cNvPr id="26626" name="Rectangle 2"/>
          <p:cNvSpPr>
            <a:spLocks noGrp="1" noChangeArrowheads="1"/>
          </p:cNvSpPr>
          <p:nvPr>
            <p:ph type="ctrTitle" idx="4294967295"/>
          </p:nvPr>
        </p:nvSpPr>
        <p:spPr>
          <a:xfrm>
            <a:off x="685800" y="609600"/>
            <a:ext cx="7772400" cy="1676400"/>
          </a:xfrm>
          <a:effectLst>
            <a:outerShdw blurRad="38100" dist="25398" dir="2700000" algn="ctr" rotWithShape="0">
              <a:schemeClr val="bg2">
                <a:alpha val="99962"/>
              </a:schemeClr>
            </a:outerShdw>
          </a:effectLst>
        </p:spPr>
        <p:txBody>
          <a:bodyPr/>
          <a:lstStyle/>
          <a:p>
            <a:pPr eaLnBrk="1" hangingPunct="1">
              <a:defRPr/>
            </a:pPr>
            <a:r>
              <a:rPr lang="en-US" sz="4800" dirty="0" smtClean="0"/>
              <a:t>In Conclusion</a:t>
            </a:r>
          </a:p>
        </p:txBody>
      </p:sp>
      <p:sp>
        <p:nvSpPr>
          <p:cNvPr id="65540" name="TextBox 1"/>
          <p:cNvSpPr txBox="1">
            <a:spLocks noChangeArrowheads="1"/>
          </p:cNvSpPr>
          <p:nvPr/>
        </p:nvSpPr>
        <p:spPr bwMode="auto">
          <a:xfrm>
            <a:off x="684213" y="1916113"/>
            <a:ext cx="7848600"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dirty="0" smtClean="0"/>
              <a:t>Preparing for emergencies, no matter how unlikely they may seem, allows you to shine should one arise. </a:t>
            </a:r>
          </a:p>
          <a:p>
            <a:endParaRPr lang="en-CA" altLang="en-US" dirty="0"/>
          </a:p>
          <a:p>
            <a:r>
              <a:rPr lang="en-CA" altLang="en-US" dirty="0" smtClean="0"/>
              <a:t>Documentation is critical, particularly if insurance becomes  involved. </a:t>
            </a:r>
          </a:p>
          <a:p>
            <a:endParaRPr lang="en-CA" altLang="en-US" dirty="0"/>
          </a:p>
          <a:p>
            <a:endParaRPr lang="en-US" altLang="en-US" dirty="0"/>
          </a:p>
          <a:p>
            <a:endParaRPr lang="en-US" altLang="en-US" dirty="0"/>
          </a:p>
        </p:txBody>
      </p:sp>
      <p:sp>
        <p:nvSpPr>
          <p:cNvPr id="2" name="Date Placeholder 1"/>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a:t>Cheryl A Ewing Consulting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4" name="Rectangle 5"/>
          <p:cNvSpPr>
            <a:spLocks noGrp="1" noChangeArrowheads="1"/>
          </p:cNvSpPr>
          <p:nvPr>
            <p:ph type="ftr" sz="quarter" idx="11"/>
          </p:nvPr>
        </p:nvSpPr>
        <p:spPr>
          <a:noFill/>
        </p:spPr>
        <p:txBody>
          <a:bodyPr/>
          <a:lstStyle/>
          <a:p>
            <a:pPr>
              <a:defRPr/>
            </a:pPr>
            <a:r>
              <a:rPr lang="en-US"/>
              <a:t>Cheryl A Ewing Consulting</a:t>
            </a:r>
          </a:p>
        </p:txBody>
      </p:sp>
      <p:sp>
        <p:nvSpPr>
          <p:cNvPr id="63491" name="TextBox 1"/>
          <p:cNvSpPr txBox="1">
            <a:spLocks noChangeArrowheads="1"/>
          </p:cNvSpPr>
          <p:nvPr/>
        </p:nvSpPr>
        <p:spPr bwMode="auto">
          <a:xfrm>
            <a:off x="1042988" y="836613"/>
            <a:ext cx="6481762"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4800" b="1">
                <a:latin typeface="Verdana" charset="0"/>
              </a:rPr>
              <a:t>Questions?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2400" cy="1143000"/>
          </a:xfrm>
        </p:spPr>
        <p:txBody>
          <a:bodyPr/>
          <a:lstStyle/>
          <a:p>
            <a:r>
              <a:rPr lang="en-CA" dirty="0" smtClean="0"/>
              <a:t>Templates</a:t>
            </a:r>
            <a:endParaRPr lang="en-US" dirty="0"/>
          </a:p>
        </p:txBody>
      </p:sp>
      <p:sp>
        <p:nvSpPr>
          <p:cNvPr id="3" name="Content Placeholder 2"/>
          <p:cNvSpPr>
            <a:spLocks noGrp="1"/>
          </p:cNvSpPr>
          <p:nvPr>
            <p:ph idx="1"/>
          </p:nvPr>
        </p:nvSpPr>
        <p:spPr>
          <a:xfrm>
            <a:off x="685800" y="1632248"/>
            <a:ext cx="7772400" cy="4114800"/>
          </a:xfrm>
        </p:spPr>
        <p:txBody>
          <a:bodyPr/>
          <a:lstStyle/>
          <a:p>
            <a:pPr>
              <a:buFont typeface="Arial" charset="0"/>
              <a:buChar char="•"/>
            </a:pPr>
            <a:r>
              <a:rPr lang="en-US" sz="2000" dirty="0" smtClean="0"/>
              <a:t>Risk Management Plan</a:t>
            </a:r>
          </a:p>
          <a:p>
            <a:pPr>
              <a:buFont typeface="Arial" charset="0"/>
              <a:buChar char="•"/>
            </a:pPr>
            <a:r>
              <a:rPr lang="en-US" sz="2000" dirty="0" smtClean="0"/>
              <a:t>Sample Risk Chart (included in </a:t>
            </a:r>
            <a:r>
              <a:rPr lang="en-US" sz="2000" dirty="0" err="1" smtClean="0"/>
              <a:t>powerpoint</a:t>
            </a:r>
            <a:r>
              <a:rPr lang="en-US" sz="2000" dirty="0" smtClean="0"/>
              <a:t>)</a:t>
            </a:r>
          </a:p>
          <a:p>
            <a:pPr>
              <a:buFont typeface="Arial" charset="0"/>
              <a:buChar char="•"/>
            </a:pPr>
            <a:endParaRPr lang="en-US" sz="2000" dirty="0"/>
          </a:p>
          <a:p>
            <a:pPr marL="0" indent="0">
              <a:buNone/>
            </a:pPr>
            <a:endParaRPr lang="en-US" sz="2000" dirty="0"/>
          </a:p>
          <a:p>
            <a:pPr marL="0" indent="0">
              <a:buNone/>
            </a:pPr>
            <a:endParaRPr lang="en-US" sz="2000"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CA" dirty="0" smtClean="0"/>
          </a:p>
          <a:p>
            <a:pPr marL="0" indent="0">
              <a:buNone/>
            </a:pPr>
            <a:endParaRPr lang="en-US" dirty="0"/>
          </a:p>
        </p:txBody>
      </p:sp>
      <p:sp>
        <p:nvSpPr>
          <p:cNvPr id="4" name="Date Placeholder 3"/>
          <p:cNvSpPr>
            <a:spLocks noGrp="1"/>
          </p:cNvSpPr>
          <p:nvPr>
            <p:ph type="dt" sz="half" idx="10"/>
          </p:nvPr>
        </p:nvSpPr>
        <p:spPr/>
        <p:txBody>
          <a:bodyPr/>
          <a:lstStyle/>
          <a:p>
            <a:r>
              <a:rPr lang="en-CA" altLang="en-US" dirty="0" smtClean="0"/>
              <a:t>March 8,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6541294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Sign Up </a:t>
            </a:r>
            <a:r>
              <a:rPr lang="en-US" sz="3600" dirty="0" smtClean="0"/>
              <a:t>for more webinars on </a:t>
            </a:r>
            <a:br>
              <a:rPr lang="en-US" sz="3600" dirty="0" smtClean="0"/>
            </a:br>
            <a:r>
              <a:rPr lang="en-US" sz="3600" dirty="0" smtClean="0"/>
              <a:t>Festival Presenting! </a:t>
            </a:r>
            <a:endParaRPr lang="en-US" sz="3600" dirty="0"/>
          </a:p>
        </p:txBody>
      </p:sp>
      <p:sp>
        <p:nvSpPr>
          <p:cNvPr id="3" name="Content Placeholder 2"/>
          <p:cNvSpPr>
            <a:spLocks noGrp="1"/>
          </p:cNvSpPr>
          <p:nvPr>
            <p:ph idx="1"/>
          </p:nvPr>
        </p:nvSpPr>
        <p:spPr>
          <a:xfrm>
            <a:off x="685800" y="2564904"/>
            <a:ext cx="7772400" cy="3168352"/>
          </a:xfrm>
        </p:spPr>
        <p:txBody>
          <a:bodyPr/>
          <a:lstStyle/>
          <a:p>
            <a:pPr>
              <a:buFont typeface="Arial" charset="0"/>
              <a:buChar char="•"/>
            </a:pPr>
            <a:r>
              <a:rPr lang="en-US" u="sng" dirty="0" smtClean="0"/>
              <a:t>March 22:</a:t>
            </a:r>
            <a:r>
              <a:rPr lang="en-US" u="sng" dirty="0"/>
              <a:t> </a:t>
            </a:r>
            <a:r>
              <a:rPr lang="en-US" u="sng" dirty="0" smtClean="0">
                <a:hlinkClick r:id="rId2"/>
              </a:rPr>
              <a:t>Telling </a:t>
            </a:r>
            <a:r>
              <a:rPr lang="en-US" u="sng" dirty="0">
                <a:hlinkClick r:id="rId2"/>
              </a:rPr>
              <a:t>Your Story</a:t>
            </a:r>
            <a:endParaRPr lang="en-US" dirty="0"/>
          </a:p>
          <a:p>
            <a:pPr>
              <a:buFont typeface="Arial" charset="0"/>
              <a:buChar char="•"/>
            </a:pPr>
            <a:endParaRPr lang="en-US" u="sng" dirty="0" smtClean="0"/>
          </a:p>
          <a:p>
            <a:pPr>
              <a:buFont typeface="Arial" charset="0"/>
              <a:buChar char="•"/>
            </a:pPr>
            <a:r>
              <a:rPr lang="en-US" u="sng" dirty="0" smtClean="0"/>
              <a:t>March 29: </a:t>
            </a:r>
            <a:r>
              <a:rPr lang="en-US" u="sng" dirty="0" smtClean="0">
                <a:hlinkClick r:id="rId3"/>
              </a:rPr>
              <a:t>Collaboration </a:t>
            </a:r>
            <a:r>
              <a:rPr lang="en-US" u="sng" dirty="0">
                <a:hlinkClick r:id="rId3"/>
              </a:rPr>
              <a:t>and How to Make it Work to Your Benefit</a:t>
            </a:r>
            <a:endParaRPr lang="en-US" dirty="0"/>
          </a:p>
        </p:txBody>
      </p:sp>
      <p:sp>
        <p:nvSpPr>
          <p:cNvPr id="4" name="Date Placeholder 3"/>
          <p:cNvSpPr>
            <a:spLocks noGrp="1"/>
          </p:cNvSpPr>
          <p:nvPr>
            <p:ph type="dt" sz="half" idx="10"/>
          </p:nvPr>
        </p:nvSpPr>
        <p:spPr/>
        <p:txBody>
          <a:bodyPr/>
          <a:lstStyle/>
          <a:p>
            <a:r>
              <a:rPr lang="en-CA" altLang="en-US" dirty="0" smtClean="0"/>
              <a:t>March 8,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2131983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Rectangle 5"/>
          <p:cNvSpPr>
            <a:spLocks noGrp="1" noChangeArrowheads="1"/>
          </p:cNvSpPr>
          <p:nvPr>
            <p:ph type="ftr" sz="quarter" idx="11"/>
          </p:nvPr>
        </p:nvSpPr>
        <p:spPr>
          <a:xfrm>
            <a:off x="6011863" y="6237288"/>
            <a:ext cx="2895600" cy="457200"/>
          </a:xfrm>
          <a:noFill/>
        </p:spPr>
        <p:txBody>
          <a:bodyPr/>
          <a:lstStyle/>
          <a:p>
            <a:pPr>
              <a:defRPr/>
            </a:pPr>
            <a:r>
              <a:rPr lang="en-US" dirty="0"/>
              <a:t>Cheryl A Ewing Consulting</a:t>
            </a:r>
          </a:p>
        </p:txBody>
      </p:sp>
      <p:sp>
        <p:nvSpPr>
          <p:cNvPr id="19458" name="Rectangle 2"/>
          <p:cNvSpPr>
            <a:spLocks noGrp="1" noChangeArrowheads="1"/>
          </p:cNvSpPr>
          <p:nvPr>
            <p:ph type="ctrTitle"/>
          </p:nvPr>
        </p:nvSpPr>
        <p:spPr>
          <a:xfrm>
            <a:off x="685800" y="476250"/>
            <a:ext cx="7772400" cy="1676400"/>
          </a:xfrm>
        </p:spPr>
        <p:txBody>
          <a:bodyPr/>
          <a:lstStyle/>
          <a:p>
            <a:pPr eaLnBrk="1" hangingPunct="1">
              <a:defRPr/>
            </a:pPr>
            <a:r>
              <a:rPr lang="en-US" dirty="0" smtClean="0"/>
              <a:t>Goal:</a:t>
            </a:r>
          </a:p>
        </p:txBody>
      </p:sp>
      <p:sp>
        <p:nvSpPr>
          <p:cNvPr id="19460" name="Text Box 3"/>
          <p:cNvSpPr txBox="1">
            <a:spLocks noChangeArrowheads="1"/>
          </p:cNvSpPr>
          <p:nvPr/>
        </p:nvSpPr>
        <p:spPr bwMode="auto">
          <a:xfrm>
            <a:off x="1115616" y="2132856"/>
            <a:ext cx="6705600" cy="107721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pPr>
            <a:r>
              <a:rPr lang="en-US" altLang="en-US" sz="3200" dirty="0" smtClean="0"/>
              <a:t>To have the tools and knowledge necessary to ensure a safe festival.  </a:t>
            </a:r>
            <a:endParaRPr lang="en-US" alt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Rectangle 5"/>
          <p:cNvSpPr>
            <a:spLocks noGrp="1" noChangeArrowheads="1"/>
          </p:cNvSpPr>
          <p:nvPr>
            <p:ph type="ftr" sz="quarter" idx="11"/>
          </p:nvPr>
        </p:nvSpPr>
        <p:spPr>
          <a:noFill/>
        </p:spPr>
        <p:txBody>
          <a:bodyPr/>
          <a:lstStyle/>
          <a:p>
            <a:pPr>
              <a:defRPr/>
            </a:pPr>
            <a:r>
              <a:rPr lang="en-US"/>
              <a:t>Cheryl A Ewing Consulting</a:t>
            </a:r>
          </a:p>
        </p:txBody>
      </p:sp>
      <p:sp>
        <p:nvSpPr>
          <p:cNvPr id="1026" name="Rectangle 2"/>
          <p:cNvSpPr>
            <a:spLocks noGrp="1" noChangeArrowheads="1"/>
          </p:cNvSpPr>
          <p:nvPr>
            <p:ph type="ctrTitle"/>
          </p:nvPr>
        </p:nvSpPr>
        <p:spPr>
          <a:xfrm>
            <a:off x="685800" y="609600"/>
            <a:ext cx="7772400" cy="1676400"/>
          </a:xfrm>
        </p:spPr>
        <p:txBody>
          <a:bodyPr/>
          <a:lstStyle/>
          <a:p>
            <a:pPr eaLnBrk="1" hangingPunct="1">
              <a:defRPr/>
            </a:pPr>
            <a:r>
              <a:rPr lang="en-US" dirty="0" smtClean="0"/>
              <a:t>Agenda:</a:t>
            </a:r>
          </a:p>
        </p:txBody>
      </p:sp>
      <p:sp>
        <p:nvSpPr>
          <p:cNvPr id="21508" name="Text Box 3"/>
          <p:cNvSpPr txBox="1">
            <a:spLocks noChangeArrowheads="1"/>
          </p:cNvSpPr>
          <p:nvPr/>
        </p:nvSpPr>
        <p:spPr bwMode="auto">
          <a:xfrm>
            <a:off x="1143000" y="2286000"/>
            <a:ext cx="6705600" cy="206210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lvl1pPr marL="342900" indent="-342900">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buFont typeface="Arial" charset="0"/>
              <a:buChar char="•"/>
            </a:pPr>
            <a:r>
              <a:rPr lang="en-US" altLang="en-US" sz="3200" dirty="0" smtClean="0"/>
              <a:t>Identifying risk</a:t>
            </a:r>
            <a:endParaRPr lang="en-US" altLang="en-US" sz="3200" dirty="0"/>
          </a:p>
          <a:p>
            <a:pPr>
              <a:spcBef>
                <a:spcPct val="50000"/>
              </a:spcBef>
              <a:buFont typeface="Arial" charset="0"/>
              <a:buChar char="•"/>
            </a:pPr>
            <a:endParaRPr lang="en-US" altLang="en-US" sz="3200" dirty="0" smtClean="0"/>
          </a:p>
          <a:p>
            <a:pPr>
              <a:spcBef>
                <a:spcPct val="50000"/>
              </a:spcBef>
              <a:buFont typeface="Arial" charset="0"/>
              <a:buChar char="•"/>
            </a:pPr>
            <a:r>
              <a:rPr lang="en-US" altLang="en-US" sz="3200" dirty="0" smtClean="0"/>
              <a:t>Planning for risk</a:t>
            </a:r>
            <a:endParaRPr lang="en-US" alt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40768"/>
            <a:ext cx="7772400" cy="4114800"/>
          </a:xfrm>
        </p:spPr>
        <p:txBody>
          <a:bodyPr/>
          <a:lstStyle/>
          <a:p>
            <a:pPr marL="0" indent="0" algn="ctr">
              <a:buFont typeface="Monotype Sorts" charset="0"/>
              <a:buNone/>
              <a:defRPr/>
            </a:pPr>
            <a:r>
              <a:rPr lang="en-US" sz="4000" dirty="0" smtClean="0"/>
              <a:t>Do you have a plan?</a:t>
            </a:r>
          </a:p>
          <a:p>
            <a:pPr marL="0" indent="0" algn="ctr">
              <a:buFont typeface="Monotype Sorts" charset="0"/>
              <a:buNone/>
              <a:defRPr/>
            </a:pPr>
            <a:endParaRPr lang="en-US" sz="4000" dirty="0"/>
          </a:p>
          <a:p>
            <a:pPr marL="0" indent="0" algn="ctr">
              <a:buFont typeface="Monotype Sorts" charset="0"/>
              <a:buNone/>
              <a:defRPr/>
            </a:pPr>
            <a:endParaRPr lang="en-US" sz="4000" dirty="0" smtClean="0"/>
          </a:p>
          <a:p>
            <a:pPr marL="0" indent="0" algn="ctr">
              <a:buFont typeface="Monotype Sorts" charset="0"/>
              <a:buNone/>
              <a:defRPr/>
            </a:pPr>
            <a:endParaRPr lang="en-US" sz="4000" dirty="0"/>
          </a:p>
          <a:p>
            <a:pPr marL="0" indent="0" algn="ctr">
              <a:buFont typeface="Monotype Sorts" charset="0"/>
              <a:buNone/>
              <a:defRPr/>
            </a:pPr>
            <a:r>
              <a:rPr lang="en-US" sz="4000" dirty="0" smtClean="0"/>
              <a:t>Why do you need one?</a:t>
            </a:r>
            <a:endParaRPr lang="en-US" sz="4000" dirty="0"/>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2582108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40768"/>
            <a:ext cx="7772400" cy="4114800"/>
          </a:xfrm>
        </p:spPr>
        <p:txBody>
          <a:bodyPr/>
          <a:lstStyle/>
          <a:p>
            <a:pPr marL="0" indent="0" algn="ctr">
              <a:buFont typeface="Monotype Sorts" charset="0"/>
              <a:buNone/>
              <a:defRPr/>
            </a:pPr>
            <a:r>
              <a:rPr lang="en-US" sz="4000" dirty="0" smtClean="0"/>
              <a:t>Most events have a process for dealing with:</a:t>
            </a:r>
          </a:p>
          <a:p>
            <a:pPr marL="0" indent="0" algn="ctr">
              <a:buFont typeface="Monotype Sorts" charset="0"/>
              <a:buNone/>
              <a:defRPr/>
            </a:pPr>
            <a:endParaRPr lang="en-US" sz="4000" dirty="0" smtClean="0"/>
          </a:p>
          <a:p>
            <a:pPr marL="0" indent="0" algn="ctr">
              <a:buFont typeface="Monotype Sorts" charset="0"/>
              <a:buNone/>
              <a:defRPr/>
            </a:pPr>
            <a:r>
              <a:rPr lang="en-US" sz="4000" dirty="0" smtClean="0"/>
              <a:t>Lost children</a:t>
            </a:r>
            <a:r>
              <a:rPr lang="mr-IN" sz="4000" dirty="0" smtClean="0"/>
              <a:t>…</a:t>
            </a:r>
            <a:r>
              <a:rPr lang="en-US" sz="4000" dirty="0" smtClean="0"/>
              <a:t>or parents</a:t>
            </a:r>
          </a:p>
          <a:p>
            <a:pPr marL="0" indent="0" algn="ctr">
              <a:buFont typeface="Monotype Sorts" charset="0"/>
              <a:buNone/>
              <a:defRPr/>
            </a:pPr>
            <a:r>
              <a:rPr lang="en-US" sz="4000" dirty="0" smtClean="0"/>
              <a:t>Medical emergency</a:t>
            </a:r>
          </a:p>
          <a:p>
            <a:pPr marL="0" indent="0" algn="ctr">
              <a:buFont typeface="Monotype Sorts" charset="0"/>
              <a:buNone/>
              <a:defRPr/>
            </a:pPr>
            <a:endParaRPr lang="en-US" sz="4000" dirty="0"/>
          </a:p>
          <a:p>
            <a:pPr marL="0" indent="0" algn="ctr">
              <a:buFont typeface="Monotype Sorts" charset="0"/>
              <a:buNone/>
              <a:defRPr/>
            </a:pPr>
            <a:endParaRPr lang="en-US" sz="4000" dirty="0" smtClean="0"/>
          </a:p>
          <a:p>
            <a:pPr marL="0" indent="0" algn="ctr">
              <a:buFont typeface="Monotype Sorts" charset="0"/>
              <a:buNone/>
              <a:defRPr/>
            </a:pPr>
            <a:endParaRPr lang="en-US" sz="4000" dirty="0"/>
          </a:p>
          <a:p>
            <a:pPr marL="0" indent="0" algn="ctr">
              <a:buFont typeface="Monotype Sorts" charset="0"/>
              <a:buNone/>
              <a:defRPr/>
            </a:pPr>
            <a:r>
              <a:rPr lang="en-US" sz="4000" dirty="0" smtClean="0"/>
              <a:t>Why do you need one?</a:t>
            </a:r>
            <a:endParaRPr lang="en-US" sz="4000" dirty="0"/>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4002770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40768"/>
            <a:ext cx="7772400" cy="4114800"/>
          </a:xfrm>
        </p:spPr>
        <p:txBody>
          <a:bodyPr/>
          <a:lstStyle/>
          <a:p>
            <a:pPr marL="0" indent="0" algn="ctr">
              <a:buFont typeface="Monotype Sorts" charset="0"/>
              <a:buNone/>
              <a:defRPr/>
            </a:pPr>
            <a:r>
              <a:rPr lang="en-US" sz="4000" dirty="0" smtClean="0"/>
              <a:t>Have you considered:</a:t>
            </a:r>
          </a:p>
          <a:p>
            <a:pPr marL="0" indent="0" algn="ctr">
              <a:buFont typeface="Monotype Sorts" charset="0"/>
              <a:buNone/>
              <a:defRPr/>
            </a:pPr>
            <a:endParaRPr lang="en-US" sz="4000" dirty="0" smtClean="0"/>
          </a:p>
          <a:p>
            <a:pPr marL="0" indent="0" algn="ctr">
              <a:buFont typeface="Monotype Sorts" charset="0"/>
              <a:buNone/>
              <a:defRPr/>
            </a:pPr>
            <a:r>
              <a:rPr lang="en-US" sz="4000" dirty="0" smtClean="0"/>
              <a:t>Severe weather</a:t>
            </a:r>
          </a:p>
          <a:p>
            <a:pPr marL="0" indent="0" algn="ctr">
              <a:buFont typeface="Monotype Sorts" charset="0"/>
              <a:buNone/>
              <a:defRPr/>
            </a:pPr>
            <a:r>
              <a:rPr lang="en-US" sz="4000" dirty="0" smtClean="0"/>
              <a:t>Power outage</a:t>
            </a:r>
          </a:p>
          <a:p>
            <a:pPr marL="0" indent="0" algn="ctr">
              <a:buFont typeface="Monotype Sorts" charset="0"/>
              <a:buNone/>
              <a:defRPr/>
            </a:pPr>
            <a:r>
              <a:rPr lang="en-US" sz="4000" dirty="0" smtClean="0"/>
              <a:t>Access to your site for first responders?</a:t>
            </a:r>
          </a:p>
          <a:p>
            <a:pPr marL="0" indent="0" algn="ctr">
              <a:buFont typeface="Monotype Sorts" charset="0"/>
              <a:buNone/>
              <a:defRPr/>
            </a:pPr>
            <a:endParaRPr lang="en-US" sz="4000" dirty="0"/>
          </a:p>
          <a:p>
            <a:pPr marL="0" indent="0" algn="ctr">
              <a:buFont typeface="Monotype Sorts" charset="0"/>
              <a:buNone/>
              <a:defRPr/>
            </a:pPr>
            <a:endParaRPr lang="en-US" sz="4000" dirty="0" smtClean="0"/>
          </a:p>
          <a:p>
            <a:pPr marL="0" indent="0" algn="ctr">
              <a:buFont typeface="Monotype Sorts" charset="0"/>
              <a:buNone/>
              <a:defRPr/>
            </a:pPr>
            <a:endParaRPr lang="en-US" sz="4000" dirty="0"/>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1681217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40768"/>
            <a:ext cx="7772400" cy="4114800"/>
          </a:xfrm>
        </p:spPr>
        <p:txBody>
          <a:bodyPr/>
          <a:lstStyle/>
          <a:p>
            <a:pPr marL="0" indent="0" algn="ctr">
              <a:buFont typeface="Monotype Sorts" charset="0"/>
              <a:buNone/>
              <a:defRPr/>
            </a:pPr>
            <a:r>
              <a:rPr lang="en-US" sz="4000" dirty="0" smtClean="0"/>
              <a:t>Getting there:</a:t>
            </a:r>
          </a:p>
          <a:p>
            <a:pPr marL="0" indent="0" algn="ctr">
              <a:buFont typeface="Monotype Sorts" charset="0"/>
              <a:buNone/>
              <a:defRPr/>
            </a:pPr>
            <a:endParaRPr lang="en-US" sz="4000" dirty="0" smtClean="0"/>
          </a:p>
          <a:p>
            <a:pPr marL="0" indent="0" algn="ctr">
              <a:buFont typeface="Monotype Sorts" charset="0"/>
              <a:buNone/>
              <a:defRPr/>
            </a:pPr>
            <a:r>
              <a:rPr lang="en-US" sz="4000" dirty="0" smtClean="0"/>
              <a:t>Identify potential risks</a:t>
            </a:r>
          </a:p>
          <a:p>
            <a:pPr marL="0" indent="0" algn="ctr">
              <a:buFont typeface="Monotype Sorts" charset="0"/>
              <a:buNone/>
              <a:defRPr/>
            </a:pPr>
            <a:r>
              <a:rPr lang="en-US" sz="4000" dirty="0" smtClean="0"/>
              <a:t>Develop a plan</a:t>
            </a:r>
          </a:p>
          <a:p>
            <a:pPr marL="0" indent="0" algn="ctr">
              <a:buFont typeface="Monotype Sorts" charset="0"/>
              <a:buNone/>
              <a:defRPr/>
            </a:pPr>
            <a:endParaRPr lang="en-US" sz="4000" dirty="0" smtClean="0"/>
          </a:p>
          <a:p>
            <a:pPr marL="0" indent="0" algn="ctr">
              <a:buFont typeface="Monotype Sorts" charset="0"/>
              <a:buNone/>
              <a:defRPr/>
            </a:pPr>
            <a:endParaRPr lang="en-US" sz="4000" dirty="0"/>
          </a:p>
          <a:p>
            <a:pPr marL="0" indent="0" algn="ctr">
              <a:buFont typeface="Monotype Sorts" charset="0"/>
              <a:buNone/>
              <a:defRPr/>
            </a:pPr>
            <a:endParaRPr lang="en-US" sz="4000" dirty="0" smtClean="0"/>
          </a:p>
          <a:p>
            <a:pPr marL="0" indent="0" algn="ctr">
              <a:buFont typeface="Monotype Sorts" charset="0"/>
              <a:buNone/>
              <a:defRPr/>
            </a:pPr>
            <a:endParaRPr lang="en-US" sz="4000" dirty="0"/>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60077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610101484"/>
              </p:ext>
            </p:extLst>
          </p:nvPr>
        </p:nvGraphicFramePr>
        <p:xfrm>
          <a:off x="685800" y="1341438"/>
          <a:ext cx="7772400" cy="457200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dirty="0" smtClean="0"/>
                        <a:t>High Risk, Low Probability</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c>
                  <a:txBody>
                    <a:bodyPr/>
                    <a:lstStyle/>
                    <a:p>
                      <a:r>
                        <a:rPr lang="en-US" dirty="0" smtClean="0"/>
                        <a:t>High Risk, High Probability</a:t>
                      </a:r>
                      <a:endParaRPr lang="en-US" dirty="0"/>
                    </a:p>
                  </a:txBody>
                  <a:tcPr/>
                </a:tc>
              </a:tr>
              <a:tr h="370840">
                <a:tc>
                  <a:txBody>
                    <a:bodyPr/>
                    <a:lstStyle/>
                    <a:p>
                      <a:r>
                        <a:rPr lang="en-US" dirty="0" smtClean="0"/>
                        <a:t>Low Risk, Low Probability</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c>
                  <a:txBody>
                    <a:bodyPr/>
                    <a:lstStyle/>
                    <a:p>
                      <a:r>
                        <a:rPr lang="en-US" dirty="0" smtClean="0"/>
                        <a:t>Low Risk, High Probability</a:t>
                      </a:r>
                      <a:endParaRPr lang="en-US" dirty="0"/>
                    </a:p>
                  </a:txBody>
                  <a:tcPr/>
                </a:tc>
              </a:tr>
            </a:tbl>
          </a:graphicData>
        </a:graphic>
      </p:graphicFrame>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sz="1400" dirty="0" smtClean="0">
                <a:latin typeface="Verdana" charset="0"/>
              </a:rPr>
              <a:t>March 8,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
        <p:nvSpPr>
          <p:cNvPr id="6" name="TextBox 5"/>
          <p:cNvSpPr txBox="1"/>
          <p:nvPr/>
        </p:nvSpPr>
        <p:spPr>
          <a:xfrm>
            <a:off x="1115616" y="548680"/>
            <a:ext cx="6840760" cy="461665"/>
          </a:xfrm>
          <a:prstGeom prst="rect">
            <a:avLst/>
          </a:prstGeom>
          <a:noFill/>
        </p:spPr>
        <p:txBody>
          <a:bodyPr wrap="square" rtlCol="0">
            <a:spAutoFit/>
          </a:bodyPr>
          <a:lstStyle/>
          <a:p>
            <a:r>
              <a:rPr lang="en-US" dirty="0" smtClean="0"/>
              <a:t>Developing your plan </a:t>
            </a:r>
            <a:r>
              <a:rPr lang="mr-IN" dirty="0" smtClean="0"/>
              <a:t>–</a:t>
            </a:r>
            <a:r>
              <a:rPr lang="en-US" dirty="0" smtClean="0"/>
              <a:t> the risk chart</a:t>
            </a:r>
            <a:endParaRPr lang="en-US" dirty="0"/>
          </a:p>
        </p:txBody>
      </p:sp>
    </p:spTree>
    <p:extLst>
      <p:ext uri="{BB962C8B-B14F-4D97-AF65-F5344CB8AC3E}">
        <p14:creationId xmlns:p14="http://schemas.microsoft.com/office/powerpoint/2010/main" val="1771858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Light Fountain">
  <a:themeElements>
    <a:clrScheme name="">
      <a:dk1>
        <a:srgbClr val="003366"/>
      </a:dk1>
      <a:lt1>
        <a:srgbClr val="FFFF66"/>
      </a:lt1>
      <a:dk2>
        <a:srgbClr val="FFCC66"/>
      </a:dk2>
      <a:lt2>
        <a:srgbClr val="FFFF66"/>
      </a:lt2>
      <a:accent1>
        <a:srgbClr val="3366CC"/>
      </a:accent1>
      <a:accent2>
        <a:srgbClr val="CA314F"/>
      </a:accent2>
      <a:accent3>
        <a:srgbClr val="FFE2B8"/>
      </a:accent3>
      <a:accent4>
        <a:srgbClr val="DADA56"/>
      </a:accent4>
      <a:accent5>
        <a:srgbClr val="ADB8E2"/>
      </a:accent5>
      <a:accent6>
        <a:srgbClr val="B72B47"/>
      </a:accent6>
      <a:hlink>
        <a:srgbClr val="66CCFF"/>
      </a:hlink>
      <a:folHlink>
        <a:srgbClr val="FFE701"/>
      </a:folHlink>
    </a:clrScheme>
    <a:fontScheme name="Light Fountain">
      <a:majorFont>
        <a:latin typeface="Verdan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Light Fountain 1">
        <a:dk1>
          <a:srgbClr val="003366"/>
        </a:dk1>
        <a:lt1>
          <a:srgbClr val="FFFF66"/>
        </a:lt1>
        <a:dk2>
          <a:srgbClr val="B9152F"/>
        </a:dk2>
        <a:lt2>
          <a:srgbClr val="FFFF66"/>
        </a:lt2>
        <a:accent1>
          <a:srgbClr val="3366CC"/>
        </a:accent1>
        <a:accent2>
          <a:srgbClr val="CA314F"/>
        </a:accent2>
        <a:accent3>
          <a:srgbClr val="D9AAAD"/>
        </a:accent3>
        <a:accent4>
          <a:srgbClr val="DADA56"/>
        </a:accent4>
        <a:accent5>
          <a:srgbClr val="ADB8E2"/>
        </a:accent5>
        <a:accent6>
          <a:srgbClr val="B72B47"/>
        </a:accent6>
        <a:hlink>
          <a:srgbClr val="66CCFF"/>
        </a:hlink>
        <a:folHlink>
          <a:srgbClr val="FFE70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2004:Templates:Presentations:Designs:Light Fountain</Template>
  <TotalTime>10126</TotalTime>
  <Words>1245</Words>
  <Application>Microsoft Macintosh PowerPoint</Application>
  <PresentationFormat>On-screen Show (4:3)</PresentationFormat>
  <Paragraphs>316</Paragraphs>
  <Slides>28</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Ariel</vt:lpstr>
      <vt:lpstr>Calibri</vt:lpstr>
      <vt:lpstr>Monotype Sorts</vt:lpstr>
      <vt:lpstr>ＭＳ Ｐゴシック</vt:lpstr>
      <vt:lpstr>Verdana</vt:lpstr>
      <vt:lpstr>Arial</vt:lpstr>
      <vt:lpstr>Light Fountain</vt:lpstr>
      <vt:lpstr>Festivals – Risk Management</vt:lpstr>
      <vt:lpstr>Reminders:</vt:lpstr>
      <vt:lpstr>Goal:</vt:lpstr>
      <vt:lpstr>Agenda:</vt:lpstr>
      <vt:lpstr>PowerPoint Presentation</vt:lpstr>
      <vt:lpstr>PowerPoint Presentation</vt:lpstr>
      <vt:lpstr>PowerPoint Presentation</vt:lpstr>
      <vt:lpstr>PowerPoint Presentation</vt:lpstr>
      <vt:lpstr>PowerPoint Presentation</vt:lpstr>
      <vt:lpstr>Dealing with the 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 Conclusion</vt:lpstr>
      <vt:lpstr>PowerPoint Presentation</vt:lpstr>
      <vt:lpstr>Templates</vt:lpstr>
      <vt:lpstr>Sign Up for more webinars on  Festival Presenting! </vt:lpstr>
    </vt:vector>
  </TitlesOfParts>
  <Company>Cheryl A. Ewing</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Touring Beyond Your Region</dc:title>
  <dc:creator>Cheryl Ewing</dc:creator>
  <cp:lastModifiedBy>Microsoft Office User</cp:lastModifiedBy>
  <cp:revision>151</cp:revision>
  <dcterms:created xsi:type="dcterms:W3CDTF">2012-02-06T02:12:40Z</dcterms:created>
  <dcterms:modified xsi:type="dcterms:W3CDTF">2017-03-06T16:04:42Z</dcterms:modified>
</cp:coreProperties>
</file>